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74"/>
  </p:notesMasterIdLst>
  <p:handoutMasterIdLst>
    <p:handoutMasterId r:id="rId75"/>
  </p:handoutMasterIdLst>
  <p:sldIdLst>
    <p:sldId id="430" r:id="rId2"/>
    <p:sldId id="798" r:id="rId3"/>
    <p:sldId id="764" r:id="rId4"/>
    <p:sldId id="765" r:id="rId5"/>
    <p:sldId id="800" r:id="rId6"/>
    <p:sldId id="766" r:id="rId7"/>
    <p:sldId id="768" r:id="rId8"/>
    <p:sldId id="769" r:id="rId9"/>
    <p:sldId id="653" r:id="rId10"/>
    <p:sldId id="726" r:id="rId11"/>
    <p:sldId id="830" r:id="rId12"/>
    <p:sldId id="590" r:id="rId13"/>
    <p:sldId id="586" r:id="rId14"/>
    <p:sldId id="684" r:id="rId15"/>
    <p:sldId id="657" r:id="rId16"/>
    <p:sldId id="831" r:id="rId17"/>
    <p:sldId id="832" r:id="rId18"/>
    <p:sldId id="715" r:id="rId19"/>
    <p:sldId id="673" r:id="rId20"/>
    <p:sldId id="772" r:id="rId21"/>
    <p:sldId id="716" r:id="rId22"/>
    <p:sldId id="775" r:id="rId23"/>
    <p:sldId id="776" r:id="rId24"/>
    <p:sldId id="774" r:id="rId25"/>
    <p:sldId id="722" r:id="rId26"/>
    <p:sldId id="724" r:id="rId27"/>
    <p:sldId id="777" r:id="rId28"/>
    <p:sldId id="811" r:id="rId29"/>
    <p:sldId id="814" r:id="rId30"/>
    <p:sldId id="815" r:id="rId31"/>
    <p:sldId id="816" r:id="rId32"/>
    <p:sldId id="817" r:id="rId33"/>
    <p:sldId id="818" r:id="rId34"/>
    <p:sldId id="819" r:id="rId35"/>
    <p:sldId id="820" r:id="rId36"/>
    <p:sldId id="821" r:id="rId37"/>
    <p:sldId id="822" r:id="rId38"/>
    <p:sldId id="823" r:id="rId39"/>
    <p:sldId id="812" r:id="rId40"/>
    <p:sldId id="807" r:id="rId41"/>
    <p:sldId id="824" r:id="rId42"/>
    <p:sldId id="825" r:id="rId43"/>
    <p:sldId id="826" r:id="rId44"/>
    <p:sldId id="827" r:id="rId45"/>
    <p:sldId id="828" r:id="rId46"/>
    <p:sldId id="829" r:id="rId47"/>
    <p:sldId id="813" r:id="rId48"/>
    <p:sldId id="550" r:id="rId49"/>
    <p:sldId id="780" r:id="rId50"/>
    <p:sldId id="781" r:id="rId51"/>
    <p:sldId id="782" r:id="rId52"/>
    <p:sldId id="783" r:id="rId53"/>
    <p:sldId id="784" r:id="rId54"/>
    <p:sldId id="785" r:id="rId55"/>
    <p:sldId id="786" r:id="rId56"/>
    <p:sldId id="787" r:id="rId57"/>
    <p:sldId id="788" r:id="rId58"/>
    <p:sldId id="789" r:id="rId59"/>
    <p:sldId id="790" r:id="rId60"/>
    <p:sldId id="791" r:id="rId61"/>
    <p:sldId id="792" r:id="rId62"/>
    <p:sldId id="793" r:id="rId63"/>
    <p:sldId id="794" r:id="rId64"/>
    <p:sldId id="795" r:id="rId65"/>
    <p:sldId id="802" r:id="rId66"/>
    <p:sldId id="801" r:id="rId67"/>
    <p:sldId id="803" r:id="rId68"/>
    <p:sldId id="804" r:id="rId69"/>
    <p:sldId id="805" r:id="rId70"/>
    <p:sldId id="806" r:id="rId71"/>
    <p:sldId id="796" r:id="rId72"/>
    <p:sldId id="797" r:id="rId73"/>
  </p:sldIdLst>
  <p:sldSz cx="9144000" cy="5143500" type="screen16x9"/>
  <p:notesSz cx="6811963" cy="9942513"/>
  <p:defaultTextStyle>
    <a:defPPr>
      <a:defRPr lang="en-US"/>
    </a:defPPr>
    <a:lvl1pPr marL="0" algn="l" defTabSz="81637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87" algn="l" defTabSz="81637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73" algn="l" defTabSz="81637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60" algn="l" defTabSz="81637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46" algn="l" defTabSz="81637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932" algn="l" defTabSz="81637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119" algn="l" defTabSz="81637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305" algn="l" defTabSz="81637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92" algn="l" defTabSz="81637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orient="horz" pos="940" userDrawn="1">
          <p15:clr>
            <a:srgbClr val="A4A3A4"/>
          </p15:clr>
        </p15:guide>
        <p15:guide id="3" pos="2676" userDrawn="1">
          <p15:clr>
            <a:srgbClr val="A4A3A4"/>
          </p15:clr>
        </p15:guide>
        <p15:guide id="4" pos="4649" userDrawn="1">
          <p15:clr>
            <a:srgbClr val="A4A3A4"/>
          </p15:clr>
        </p15:guide>
        <p15:guide id="5" orient="horz" pos="2641" userDrawn="1">
          <p15:clr>
            <a:srgbClr val="A4A3A4"/>
          </p15:clr>
        </p15:guide>
        <p15:guide id="6" pos="3084" userDrawn="1">
          <p15:clr>
            <a:srgbClr val="A4A3A4"/>
          </p15:clr>
        </p15:guide>
        <p15:guide id="7" pos="17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4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 Lefebvre" initials="Lefebvre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B4"/>
    <a:srgbClr val="E1C8B4"/>
    <a:srgbClr val="ECECEC"/>
    <a:srgbClr val="65676A"/>
    <a:srgbClr val="3CDCC8"/>
    <a:srgbClr val="9396AB"/>
    <a:srgbClr val="E5E5E5"/>
    <a:srgbClr val="650A57"/>
    <a:srgbClr val="E8E8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9336" autoAdjust="0"/>
  </p:normalViewPr>
  <p:slideViewPr>
    <p:cSldViewPr showGuides="1">
      <p:cViewPr varScale="1">
        <p:scale>
          <a:sx n="109" d="100"/>
          <a:sy n="109" d="100"/>
        </p:scale>
        <p:origin x="102" y="642"/>
      </p:cViewPr>
      <p:guideLst>
        <p:guide orient="horz" pos="1620"/>
        <p:guide orient="horz" pos="940"/>
        <p:guide pos="2676"/>
        <p:guide pos="4649"/>
        <p:guide orient="horz" pos="2641"/>
        <p:guide pos="3084"/>
        <p:guide pos="174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>
        <p:scale>
          <a:sx n="123" d="100"/>
          <a:sy n="123" d="100"/>
        </p:scale>
        <p:origin x="1410" y="-2202"/>
      </p:cViewPr>
      <p:guideLst>
        <p:guide orient="horz" pos="2880"/>
        <p:guide pos="2160"/>
        <p:guide orient="horz" pos="3132"/>
        <p:guide pos="214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2499291281056066E-2"/>
          <c:w val="1"/>
          <c:h val="0.88528796668130005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5D9-415C-A73A-4342966B28E6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5D9-415C-A73A-4342966B28E6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5D9-415C-A73A-4342966B28E6}"/>
              </c:ext>
            </c:extLst>
          </c:dPt>
          <c:dLbls>
            <c:delete val="1"/>
          </c:dLbls>
          <c:cat>
            <c:strRef>
              <c:f>Feuil1!$A$2:$A$4</c:f>
              <c:strCache>
                <c:ptCount val="3"/>
                <c:pt idx="0">
                  <c:v>Entreprises</c:v>
                </c:pt>
                <c:pt idx="1">
                  <c:v>Santé</c:v>
                </c:pt>
                <c:pt idx="2">
                  <c:v>Education</c:v>
                </c:pt>
              </c:strCache>
            </c:strRef>
          </c:cat>
          <c:val>
            <c:numRef>
              <c:f>Feuil1!$B$2:$B$4</c:f>
              <c:numCache>
                <c:formatCode>#,##0</c:formatCode>
                <c:ptCount val="3"/>
                <c:pt idx="0">
                  <c:v>54</c:v>
                </c:pt>
                <c:pt idx="1">
                  <c:v>25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D9-415C-A73A-4342966B28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 b="1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2499291281056066E-2"/>
          <c:w val="1"/>
          <c:h val="0.88528796668130005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D2C-444F-B822-BDD3C29C7B0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D2C-444F-B822-BDD3C29C7B03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D2C-444F-B822-BDD3C29C7B03}"/>
              </c:ext>
            </c:extLst>
          </c:dPt>
          <c:dLbls>
            <c:delete val="1"/>
          </c:dLbls>
          <c:cat>
            <c:strRef>
              <c:f>Feuil1!$A$2:$A$4</c:f>
              <c:strCache>
                <c:ptCount val="3"/>
                <c:pt idx="0">
                  <c:v>Entreprises</c:v>
                </c:pt>
                <c:pt idx="1">
                  <c:v>Santé</c:v>
                </c:pt>
                <c:pt idx="2">
                  <c:v>Education</c:v>
                </c:pt>
              </c:strCache>
            </c:strRef>
          </c:cat>
          <c:val>
            <c:numRef>
              <c:f>Feuil1!$B$2:$B$4</c:f>
              <c:numCache>
                <c:formatCode>#,##0</c:formatCode>
                <c:ptCount val="3"/>
                <c:pt idx="0">
                  <c:v>54</c:v>
                </c:pt>
                <c:pt idx="1">
                  <c:v>25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2C-444F-B822-BDD3C29C7B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 b="1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2499291281056066E-2"/>
          <c:w val="1"/>
          <c:h val="0.88528796668130005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2D4-4041-A34C-9A2A9DA7702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2D4-4041-A34C-9A2A9DA77023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2D4-4041-A34C-9A2A9DA77023}"/>
              </c:ext>
            </c:extLst>
          </c:dPt>
          <c:cat>
            <c:strRef>
              <c:f>Feuil1!$A$2:$A$4</c:f>
              <c:strCache>
                <c:ptCount val="3"/>
                <c:pt idx="0">
                  <c:v>Entreprises</c:v>
                </c:pt>
                <c:pt idx="1">
                  <c:v>Santé</c:v>
                </c:pt>
                <c:pt idx="2">
                  <c:v>Education</c:v>
                </c:pt>
              </c:strCache>
            </c:strRef>
          </c:cat>
          <c:val>
            <c:numRef>
              <c:f>Feuil1!$B$2:$B$4</c:f>
              <c:numCache>
                <c:formatCode>#,##0</c:formatCode>
                <c:ptCount val="3"/>
                <c:pt idx="0">
                  <c:v>54</c:v>
                </c:pt>
                <c:pt idx="1">
                  <c:v>25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D4-4041-A34C-9A2A9DA77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 b="1">
          <a:noFill/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3005058122812067E-2"/>
          <c:w val="1"/>
          <c:h val="0.943661971830985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 w="182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 w="18269">
                <a:noFill/>
              </a:ln>
            </c:spPr>
            <c:extLst>
              <c:ext xmlns:c16="http://schemas.microsoft.com/office/drawing/2014/chart" uri="{C3380CC4-5D6E-409C-BE32-E72D297353CC}">
                <c16:uniqueId val="{00000001-A954-417A-9296-40434344DE78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 w="18269">
                <a:noFill/>
              </a:ln>
            </c:spPr>
            <c:extLst>
              <c:ext xmlns:c16="http://schemas.microsoft.com/office/drawing/2014/chart" uri="{C3380CC4-5D6E-409C-BE32-E72D297353CC}">
                <c16:uniqueId val="{00000003-A954-417A-9296-40434344DE7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/>
              </a:solidFill>
              <a:ln w="18269">
                <a:noFill/>
              </a:ln>
            </c:spPr>
            <c:extLst>
              <c:ext xmlns:c16="http://schemas.microsoft.com/office/drawing/2014/chart" uri="{C3380CC4-5D6E-409C-BE32-E72D297353CC}">
                <c16:uniqueId val="{00000004-A954-417A-9296-40434344DE7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954-417A-9296-40434344DE78}"/>
              </c:ext>
            </c:extLst>
          </c:dPt>
          <c:cat>
            <c:strRef>
              <c:f>Sheet1!$A$2:$A$5</c:f>
              <c:strCache>
                <c:ptCount val="4"/>
                <c:pt idx="0">
                  <c:v>FY2014</c:v>
                </c:pt>
                <c:pt idx="1">
                  <c:v>FY2015</c:v>
                </c:pt>
                <c:pt idx="2">
                  <c:v>FY2016</c:v>
                </c:pt>
                <c:pt idx="3">
                  <c:v>FY2017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508</c:v>
                </c:pt>
                <c:pt idx="1">
                  <c:v>700</c:v>
                </c:pt>
                <c:pt idx="2">
                  <c:v>721</c:v>
                </c:pt>
                <c:pt idx="3">
                  <c:v>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954-417A-9296-40434344DE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931006560"/>
        <c:axId val="-931009280"/>
      </c:barChart>
      <c:catAx>
        <c:axId val="-931006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2284">
            <a:solidFill>
              <a:schemeClr val="tx1"/>
            </a:solidFill>
            <a:prstDash val="solid"/>
          </a:ln>
        </c:spPr>
        <c:crossAx val="-931009280"/>
        <c:crosses val="autoZero"/>
        <c:auto val="1"/>
        <c:lblAlgn val="ctr"/>
        <c:lblOffset val="100"/>
        <c:tickMarkSkip val="1"/>
        <c:noMultiLvlLbl val="0"/>
      </c:catAx>
      <c:valAx>
        <c:axId val="-931009280"/>
        <c:scaling>
          <c:orientation val="minMax"/>
          <c:max val="85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6851">
            <a:noFill/>
          </a:ln>
        </c:spPr>
        <c:crossAx val="-931006560"/>
        <c:crosses val="autoZero"/>
        <c:crossBetween val="between"/>
      </c:valAx>
      <c:spPr>
        <a:noFill/>
        <a:ln w="182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1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113552258580631E-2"/>
          <c:y val="3.4923296328626653E-2"/>
          <c:w val="0.95545314900153611"/>
          <c:h val="0.943661971830985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 w="1826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 w="18269">
                <a:noFill/>
              </a:ln>
            </c:spPr>
            <c:extLst>
              <c:ext xmlns:c16="http://schemas.microsoft.com/office/drawing/2014/chart" uri="{C3380CC4-5D6E-409C-BE32-E72D297353CC}">
                <c16:uniqueId val="{00000001-D95C-490B-BEF0-61BFEDE79EF5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 w="18269">
                <a:noFill/>
              </a:ln>
            </c:spPr>
            <c:extLst>
              <c:ext xmlns:c16="http://schemas.microsoft.com/office/drawing/2014/chart" uri="{C3380CC4-5D6E-409C-BE32-E72D297353CC}">
                <c16:uniqueId val="{00000003-D95C-490B-BEF0-61BFEDE79EF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/>
              </a:solidFill>
              <a:ln w="18269">
                <a:noFill/>
              </a:ln>
            </c:spPr>
            <c:extLst>
              <c:ext xmlns:c16="http://schemas.microsoft.com/office/drawing/2014/chart" uri="{C3380CC4-5D6E-409C-BE32-E72D297353CC}">
                <c16:uniqueId val="{00000004-D95C-490B-BEF0-61BFEDE79EF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95C-490B-BEF0-61BFEDE79EF5}"/>
              </c:ext>
            </c:extLst>
          </c:dPt>
          <c:cat>
            <c:strRef>
              <c:f>Sheet1!$A$2:$A$5</c:f>
              <c:strCache>
                <c:ptCount val="4"/>
                <c:pt idx="0">
                  <c:v>FY2014</c:v>
                </c:pt>
                <c:pt idx="1">
                  <c:v>FY2015</c:v>
                </c:pt>
                <c:pt idx="2">
                  <c:v>FY2016</c:v>
                </c:pt>
                <c:pt idx="3">
                  <c:v>FY2017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3.34</c:v>
                </c:pt>
                <c:pt idx="1">
                  <c:v>4.5999999999999996</c:v>
                </c:pt>
                <c:pt idx="2">
                  <c:v>4.7699999999999996</c:v>
                </c:pt>
                <c:pt idx="3">
                  <c:v>5.52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95C-490B-BEF0-61BFEDE79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931002752"/>
        <c:axId val="-931007104"/>
      </c:barChart>
      <c:catAx>
        <c:axId val="-93100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2284">
            <a:solidFill>
              <a:schemeClr val="tx1"/>
            </a:solidFill>
            <a:prstDash val="solid"/>
          </a:ln>
        </c:spPr>
        <c:crossAx val="-931007104"/>
        <c:crosses val="autoZero"/>
        <c:auto val="1"/>
        <c:lblAlgn val="ctr"/>
        <c:lblOffset val="100"/>
        <c:tickMarkSkip val="1"/>
        <c:noMultiLvlLbl val="0"/>
      </c:catAx>
      <c:valAx>
        <c:axId val="-931007104"/>
        <c:scaling>
          <c:orientation val="minMax"/>
          <c:max val="6"/>
          <c:min val="0"/>
        </c:scaling>
        <c:delete val="0"/>
        <c:axPos val="l"/>
        <c:numFmt formatCode="0.00" sourceLinked="1"/>
        <c:majorTickMark val="none"/>
        <c:minorTickMark val="none"/>
        <c:tickLblPos val="none"/>
        <c:spPr>
          <a:ln w="6851">
            <a:noFill/>
          </a:ln>
        </c:spPr>
        <c:crossAx val="-931002752"/>
        <c:crosses val="autoZero"/>
        <c:crossBetween val="between"/>
      </c:valAx>
      <c:spPr>
        <a:noFill/>
        <a:ln w="182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1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LGO/Net income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5B85-4C67-8C6E-20F1CBF6AAD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5B85-4C67-8C6E-20F1CBF6AAD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123 %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85-4C67-8C6E-20F1CBF6AAD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98 %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85-4C67-8C6E-20F1CBF6AAD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93 %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85-4C67-8C6E-20F1CBF6AAD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123 %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85-4C67-8C6E-20F1CBF6AAD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93 %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85-4C67-8C6E-20F1CBF6AAD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1"/>
                        </a:solidFill>
                      </a:defRPr>
                    </a:pPr>
                    <a:r>
                      <a:rPr lang="en-US" sz="1200" b="1" dirty="0">
                        <a:solidFill>
                          <a:schemeClr val="accent1"/>
                        </a:solidFill>
                      </a:rPr>
                      <a:t>123 %</a:t>
                    </a:r>
                  </a:p>
                </c:rich>
              </c:tx>
              <c:spPr>
                <a:solidFill>
                  <a:schemeClr val="bg1"/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85-4C67-8C6E-20F1CBF6AA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123</c:v>
                </c:pt>
                <c:pt idx="1">
                  <c:v>98</c:v>
                </c:pt>
                <c:pt idx="2">
                  <c:v>93</c:v>
                </c:pt>
                <c:pt idx="3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B85-4C67-8C6E-20F1CBF6AA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13463520"/>
        <c:axId val="-1013461888"/>
      </c:barChart>
      <c:catAx>
        <c:axId val="-1013463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1"/>
                </a:solidFill>
              </a:defRPr>
            </a:pPr>
            <a:endParaRPr lang="fr-FR"/>
          </a:p>
        </c:txPr>
        <c:crossAx val="-1013461888"/>
        <c:crosses val="autoZero"/>
        <c:auto val="1"/>
        <c:lblAlgn val="ctr"/>
        <c:lblOffset val="100"/>
        <c:noMultiLvlLbl val="0"/>
      </c:catAx>
      <c:valAx>
        <c:axId val="-101346188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crossAx val="-101346352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21143804153066E-2"/>
          <c:y val="0"/>
          <c:w val="0.90303988813590763"/>
          <c:h val="0.77801674121608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Feuil1!$A$4</c:f>
              <c:strCache>
                <c:ptCount val="1"/>
                <c:pt idx="0">
                  <c:v>Dividende (€)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E0ED-4760-A4C2-CC1CA1D9BCF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65676A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190-4BCF-B171-A66633114DB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65676A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190-4BCF-B171-A66633114DB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65676A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190-4BCF-B171-A66633114DBE}"/>
                </c:ext>
              </c:extLst>
            </c:dLbl>
            <c:dLbl>
              <c:idx val="3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solidFill>
                          <a:schemeClr val="accent1"/>
                        </a:solidFill>
                      </a:defRPr>
                    </a:pPr>
                    <a:r>
                      <a:rPr lang="en-US" dirty="0"/>
                      <a:t>2,75 € </a:t>
                    </a:r>
                    <a:r>
                      <a:rPr lang="en-US" strike="noStrike" baseline="30000" dirty="0"/>
                      <a:t>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ED-4760-A4C2-CC1CA1D9BC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Feuil1!$B$3:$E$3</c:f>
              <c:strCache>
                <c:ptCount val="4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</c:strCache>
            </c:strRef>
          </c:cat>
          <c:val>
            <c:numRef>
              <c:f>Feuil1!$B$4:$E$4</c:f>
              <c:numCache>
                <c:formatCode>#,##0.00\ "€"</c:formatCode>
                <c:ptCount val="4"/>
                <c:pt idx="0">
                  <c:v>1.8</c:v>
                </c:pt>
                <c:pt idx="1">
                  <c:v>2.2000000000000002</c:v>
                </c:pt>
                <c:pt idx="2">
                  <c:v>2.4</c:v>
                </c:pt>
                <c:pt idx="3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2E-42BD-8791-DE043CA90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99272784"/>
        <c:axId val="-899278768"/>
      </c:barChart>
      <c:lineChart>
        <c:grouping val="standard"/>
        <c:varyColors val="0"/>
        <c:ser>
          <c:idx val="1"/>
          <c:order val="1"/>
          <c:tx>
            <c:strRef>
              <c:f>Feuil1!$A$5</c:f>
              <c:strCache>
                <c:ptCount val="1"/>
                <c:pt idx="0">
                  <c:v>Taux de distribution aVANT (%)</c:v>
                </c:pt>
              </c:strCache>
            </c:strRef>
          </c:tx>
          <c:spPr>
            <a:ln>
              <a:solidFill>
                <a:srgbClr val="65676A"/>
              </a:solidFill>
            </a:ln>
          </c:spPr>
          <c:marker>
            <c:symbol val="none"/>
          </c:marker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3-D22E-42BD-8791-DE043CA90C9C}"/>
              </c:ext>
            </c:extLst>
          </c:dPt>
          <c:dLbls>
            <c:dLbl>
              <c:idx val="0"/>
              <c:layout>
                <c:manualLayout>
                  <c:x val="-2.3154848046309694E-2"/>
                  <c:y val="-4.5133984854053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2E-42BD-8791-DE043CA90C9C}"/>
                </c:ext>
              </c:extLst>
            </c:dLbl>
            <c:dLbl>
              <c:idx val="1"/>
              <c:layout>
                <c:manualLayout>
                  <c:x val="-2.7013997927972933E-2"/>
                  <c:y val="3.4938885838265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2E-42BD-8791-DE043CA90C9C}"/>
                </c:ext>
              </c:extLst>
            </c:dLbl>
            <c:dLbl>
              <c:idx val="2"/>
              <c:layout>
                <c:manualLayout>
                  <c:x val="-3.1708002714209226E-2"/>
                  <c:y val="-2.83641953615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2E-42BD-8791-DE043CA90C9C}"/>
                </c:ext>
              </c:extLst>
            </c:dLbl>
            <c:dLbl>
              <c:idx val="3"/>
              <c:layout>
                <c:manualLayout>
                  <c:x val="-3.8591413410516161E-2"/>
                  <c:y val="-5.2656315663062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2E-42BD-8791-DE043CA90C9C}"/>
                </c:ext>
              </c:extLst>
            </c:dLbl>
            <c:dLbl>
              <c:idx val="4"/>
              <c:layout>
                <c:manualLayout>
                  <c:x val="-3.4732272069464547E-2"/>
                  <c:y val="-5.2656315663062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22E-42BD-8791-DE043CA90C9C}"/>
                </c:ext>
              </c:extLst>
            </c:dLbl>
            <c:dLbl>
              <c:idx val="5"/>
              <c:layout>
                <c:manualLayout>
                  <c:x val="-3.8591413410516161E-2"/>
                  <c:y val="-5.6417481067566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22E-42BD-8791-DE043CA90C9C}"/>
                </c:ext>
              </c:extLst>
            </c:dLbl>
            <c:dLbl>
              <c:idx val="6"/>
              <c:layout>
                <c:manualLayout>
                  <c:x val="-2.3154848046309694E-2"/>
                  <c:y val="3.3850488640540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22E-42BD-8791-DE043CA90C9C}"/>
                </c:ext>
              </c:extLst>
            </c:dLbl>
            <c:dLbl>
              <c:idx val="7"/>
              <c:layout>
                <c:manualLayout>
                  <c:x val="-2.8943560057887119E-2"/>
                  <c:y val="-5.2656315663062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22E-42BD-8791-DE043CA90C9C}"/>
                </c:ext>
              </c:extLst>
            </c:dLbl>
            <c:dLbl>
              <c:idx val="8"/>
              <c:layout>
                <c:manualLayout>
                  <c:x val="-3.0873172837318857E-2"/>
                  <c:y val="-9.7881533937466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2E-42BD-8791-DE043CA90C9C}"/>
                </c:ext>
              </c:extLst>
            </c:dLbl>
            <c:dLbl>
              <c:idx val="9"/>
              <c:layout>
                <c:manualLayout>
                  <c:x val="-2.3154848046309694E-2"/>
                  <c:y val="-5.6417481067566819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57%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22E-42BD-8791-DE043CA90C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rgbClr val="65676A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Feuil1!$B$3:$E$3</c:f>
              <c:strCache>
                <c:ptCount val="4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</c:strCache>
            </c:strRef>
          </c:cat>
          <c:val>
            <c:numRef>
              <c:f>Feuil1!$B$5:$E$5</c:f>
              <c:numCache>
                <c:formatCode>0%</c:formatCode>
                <c:ptCount val="4"/>
                <c:pt idx="0">
                  <c:v>0.55727554179566563</c:v>
                </c:pt>
                <c:pt idx="1">
                  <c:v>0.47826086956521746</c:v>
                </c:pt>
                <c:pt idx="2">
                  <c:v>0.57007125890736343</c:v>
                </c:pt>
                <c:pt idx="3">
                  <c:v>0.56701030927835061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D22E-42BD-8791-DE043CA90C9C}"/>
            </c:ext>
          </c:extLst>
        </c:ser>
        <c:ser>
          <c:idx val="2"/>
          <c:order val="2"/>
          <c:tx>
            <c:strRef>
              <c:f>Feuil1!$A$6</c:f>
              <c:strCache>
                <c:ptCount val="1"/>
                <c:pt idx="0">
                  <c:v>Taux de distribution apres (%)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0242548813438359E-2"/>
                  <c:y val="5.2790808579847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ED-4760-A4C2-CC1CA1D9BCF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ED-4760-A4C2-CC1CA1D9BCF6}"/>
                </c:ext>
              </c:extLst>
            </c:dLbl>
            <c:dLbl>
              <c:idx val="2"/>
              <c:layout>
                <c:manualLayout>
                  <c:x val="-3.1754676254110277E-2"/>
                  <c:y val="3.8393315330798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ED-4760-A4C2-CC1CA1D9BCF6}"/>
                </c:ext>
              </c:extLst>
            </c:dLbl>
            <c:dLbl>
              <c:idx val="3"/>
              <c:layout>
                <c:manualLayout>
                  <c:x val="-4.2339568338813707E-2"/>
                  <c:y val="-2.879498649809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ED-4760-A4C2-CC1CA1D9BC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baseline="0">
                    <a:solidFill>
                      <a:schemeClr val="accent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Feuil1!$B$3:$E$3</c:f>
              <c:strCache>
                <c:ptCount val="4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</c:strCache>
            </c:strRef>
          </c:cat>
          <c:val>
            <c:numRef>
              <c:f>Feuil1!$B$6:$E$6</c:f>
              <c:numCache>
                <c:formatCode>0%</c:formatCode>
                <c:ptCount val="4"/>
                <c:pt idx="0">
                  <c:v>0.53892215568862278</c:v>
                </c:pt>
                <c:pt idx="1">
                  <c:v>0.47826086956521746</c:v>
                </c:pt>
                <c:pt idx="2">
                  <c:v>0.50314465408805031</c:v>
                </c:pt>
                <c:pt idx="3">
                  <c:v>0.4981884057971015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0ED-4760-A4C2-CC1CA1D9B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99272240"/>
        <c:axId val="-899256464"/>
      </c:lineChart>
      <c:catAx>
        <c:axId val="-899272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fr-FR"/>
          </a:p>
        </c:txPr>
        <c:crossAx val="-899278768"/>
        <c:crosses val="autoZero"/>
        <c:auto val="1"/>
        <c:lblAlgn val="ctr"/>
        <c:lblOffset val="100"/>
        <c:noMultiLvlLbl val="0"/>
      </c:catAx>
      <c:valAx>
        <c:axId val="-899278768"/>
        <c:scaling>
          <c:orientation val="minMax"/>
          <c:max val="5"/>
        </c:scaling>
        <c:delete val="0"/>
        <c:axPos val="l"/>
        <c:numFmt formatCode="#,##0\ &quot;€&quot;" sourceLinked="0"/>
        <c:majorTickMark val="none"/>
        <c:minorTickMark val="none"/>
        <c:tickLblPos val="none"/>
        <c:spPr>
          <a:ln>
            <a:noFill/>
          </a:ln>
        </c:spPr>
        <c:crossAx val="-899272784"/>
        <c:crosses val="autoZero"/>
        <c:crossBetween val="between"/>
        <c:majorUnit val="1"/>
      </c:valAx>
      <c:valAx>
        <c:axId val="-899256464"/>
        <c:scaling>
          <c:orientation val="minMax"/>
          <c:max val="0.70000000000000007"/>
          <c:min val="-0.2"/>
        </c:scaling>
        <c:delete val="0"/>
        <c:axPos val="r"/>
        <c:numFmt formatCode="0%" sourceLinked="1"/>
        <c:majorTickMark val="none"/>
        <c:minorTickMark val="none"/>
        <c:tickLblPos val="none"/>
        <c:crossAx val="-899272240"/>
        <c:crosses val="max"/>
        <c:crossBetween val="between"/>
      </c:valAx>
      <c:catAx>
        <c:axId val="-899272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89925646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C12-442C-A9C2-413BBDC1309C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C12-442C-A9C2-413BBDC1309C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C12-442C-A9C2-413BBDC1309C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C12-442C-A9C2-413BBDC1309C}"/>
              </c:ext>
            </c:extLst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C12-442C-A9C2-413BBDC1309C}"/>
              </c:ext>
            </c:extLst>
          </c:dPt>
          <c:dPt>
            <c:idx val="5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C12-442C-A9C2-413BBDC1309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C12-442C-A9C2-413BBDC1309C}"/>
              </c:ext>
            </c:extLst>
          </c:dPt>
          <c:cat>
            <c:strRef>
              <c:f>Feuil1!$A$2:$A$8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39.6</c:v>
                </c:pt>
                <c:pt idx="1">
                  <c:v>0.9</c:v>
                </c:pt>
                <c:pt idx="2">
                  <c:v>2</c:v>
                </c:pt>
                <c:pt idx="3">
                  <c:v>5</c:v>
                </c:pt>
                <c:pt idx="4">
                  <c:v>14.2</c:v>
                </c:pt>
                <c:pt idx="5">
                  <c:v>38.299999999999997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C12-442C-A9C2-413BBDC13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effectLst>
              <a:outerShdw blurRad="50800" dist="76200" dir="5400000" algn="t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7B3-4632-8894-B3C957F708C3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7B3-4632-8894-B3C957F708C3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7B3-4632-8894-B3C957F708C3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7B3-4632-8894-B3C957F708C3}"/>
              </c:ext>
            </c:extLst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7B3-4632-8894-B3C957F708C3}"/>
              </c:ext>
            </c:extLst>
          </c:dPt>
          <c:dPt>
            <c:idx val="5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7B3-4632-8894-B3C957F708C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7B3-4632-8894-B3C957F708C3}"/>
              </c:ext>
            </c:extLst>
          </c:dPt>
          <c:cat>
            <c:strRef>
              <c:f>Feuil1!$A$2:$A$8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54.8</c:v>
                </c:pt>
                <c:pt idx="1">
                  <c:v>1</c:v>
                </c:pt>
                <c:pt idx="2">
                  <c:v>44.2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7B3-4632-8894-B3C957F708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0.29656</cdr:x>
      <cdr:y>0.11888</cdr:y>
    </cdr:from>
    <cdr:to>
      <cdr:x>0.46542</cdr:x>
      <cdr:y>0.18484</cdr:y>
    </cdr:to>
    <cdr:sp macro="" textlink="">
      <cdr:nvSpPr>
        <cdr:cNvPr id="2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86477" y="266256"/>
          <a:ext cx="561696" cy="1477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>
              <a:solidFill>
                <a:srgbClr val="000000"/>
              </a:solidFill>
              <a:miter lim="800000"/>
              <a:headEnd type="none" w="sm" len="sm"/>
              <a:tailEnd type="none" w="sm" len="sm"/>
            </a14:hiddenLine>
          </a:ext>
        </a:extLst>
      </cdr:spPr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defPPr>
            <a:defRPr lang="en-US"/>
          </a:defPPr>
          <a:lvl1pPr marL="0" algn="l" defTabSz="816373" rtl="0" eaLnBrk="1" latinLnBrk="0" hangingPunct="1">
            <a:defRPr sz="1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08187" algn="l" defTabSz="816373" rtl="0" eaLnBrk="1" latinLnBrk="0" hangingPunct="1">
            <a:defRPr sz="1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816373" algn="l" defTabSz="816373" rtl="0" eaLnBrk="1" latinLnBrk="0" hangingPunct="1">
            <a:defRPr sz="1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224560" algn="l" defTabSz="816373" rtl="0" eaLnBrk="1" latinLnBrk="0" hangingPunct="1">
            <a:defRPr sz="1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632746" algn="l" defTabSz="816373" rtl="0" eaLnBrk="1" latinLnBrk="0" hangingPunct="1">
            <a:defRPr sz="1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040932" algn="l" defTabSz="816373" rtl="0" eaLnBrk="1" latinLnBrk="0" hangingPunct="1">
            <a:defRPr sz="1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449119" algn="l" defTabSz="816373" rtl="0" eaLnBrk="1" latinLnBrk="0" hangingPunct="1">
            <a:defRPr sz="1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857305" algn="l" defTabSz="816373" rtl="0" eaLnBrk="1" latinLnBrk="0" hangingPunct="1">
            <a:defRPr sz="1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265492" algn="l" defTabSz="816373" rtl="0" eaLnBrk="1" latinLnBrk="0" hangingPunct="1">
            <a:defRPr sz="1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0" fontAlgn="auto" hangingPunct="0">
            <a:lnSpc>
              <a:spcPct val="80000"/>
            </a:lnSpc>
            <a:spcBef>
              <a:spcPts val="0"/>
            </a:spcBef>
            <a:spcAft>
              <a:spcPts val="0"/>
            </a:spcAft>
            <a:defRPr/>
          </a:pPr>
          <a:r>
            <a:rPr lang="en-US" sz="1200" b="1" dirty="0">
              <a:solidFill>
                <a:srgbClr val="65676A"/>
              </a:solidFill>
            </a:rPr>
            <a:t>700 M€</a:t>
          </a:r>
          <a:endParaRPr lang="en-US" sz="1200" b="1" dirty="0">
            <a:solidFill>
              <a:srgbClr val="65676A"/>
            </a:solidFill>
            <a:latin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36AD-C140-47B5-A0AA-2808AF1C1C9D}" type="datetimeFigureOut">
              <a:rPr lang="en-AU" smtClean="0"/>
              <a:t>22/01/2018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420D9-E2BA-4BD5-B845-F55DFC0118AC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97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829E-EB69-4A98-9D54-8D6822520B27}" type="datetimeFigureOut">
              <a:rPr lang="en-AU" smtClean="0"/>
              <a:t>22/01/2018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05BAA-92F6-4DEA-A832-E4B15A2F525C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9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37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87" algn="l" defTabSz="81637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373" algn="l" defTabSz="81637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560" algn="l" defTabSz="81637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746" algn="l" defTabSz="81637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932" algn="l" defTabSz="81637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119" algn="l" defTabSz="81637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305" algn="l" defTabSz="81637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492" algn="l" defTabSz="81637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8823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>
                <a:solidFill>
                  <a:prstClr val="black"/>
                </a:solidFill>
              </a:rPr>
              <a:pPr/>
              <a:t>16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254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94" indent="-285689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60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63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967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071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17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277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38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D35D7E-6286-654F-9235-7DAE52573B0A}" type="slidenum">
              <a:rPr lang="en-GB" sz="1200">
                <a:solidFill>
                  <a:prstClr val="black"/>
                </a:solidFill>
              </a:rPr>
              <a:pPr/>
              <a:t>17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988" y="5127516"/>
            <a:ext cx="6222641" cy="485655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97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4114" indent="-28619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4790" indent="-22895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2706" indent="-22895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60624" indent="-22895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8539" indent="-2289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6454" indent="-2289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34370" indent="-2289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92288" indent="-2289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56D69A-3D50-594C-84CC-FBEF0598702B}" type="slidenum">
              <a:rPr lang="en-GB" sz="1200">
                <a:solidFill>
                  <a:srgbClr val="000000"/>
                </a:solidFill>
              </a:rPr>
              <a:pPr/>
              <a:t>18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7713"/>
            <a:ext cx="6618287" cy="3724275"/>
          </a:xfrm>
          <a:ln cap="flat"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/>
          <a:lstStyle/>
          <a:p>
            <a:r>
              <a:rPr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25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4114" indent="-28619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4790" indent="-22895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2706" indent="-22895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60624" indent="-22895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8539" indent="-2289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6454" indent="-2289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34370" indent="-2289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92288" indent="-2289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56D69A-3D50-594C-84CC-FBEF0598702B}" type="slidenum">
              <a:rPr lang="en-GB" sz="1200">
                <a:solidFill>
                  <a:srgbClr val="000000"/>
                </a:solidFill>
              </a:rPr>
              <a:pPr/>
              <a:t>21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7713"/>
            <a:ext cx="6618287" cy="3724275"/>
          </a:xfrm>
          <a:ln cap="flat"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r>
              <a:rPr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615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94" indent="-285689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60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63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967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071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17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277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38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D35D7E-6286-654F-9235-7DAE52573B0A}" type="slidenum">
              <a:rPr lang="en-GB" sz="1200">
                <a:solidFill>
                  <a:prstClr val="black"/>
                </a:solidFill>
              </a:rPr>
              <a:pPr/>
              <a:t>22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988" y="5127516"/>
            <a:ext cx="6222641" cy="485655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24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94" indent="-285689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60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63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967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071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17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277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38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D35D7E-6286-654F-9235-7DAE52573B0A}" type="slidenum">
              <a:rPr lang="en-GB" sz="1200">
                <a:solidFill>
                  <a:prstClr val="black"/>
                </a:solidFill>
              </a:rPr>
              <a:pPr/>
              <a:t>23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988" y="5127516"/>
            <a:ext cx="6222641" cy="485655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84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94" indent="-285689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60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63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967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071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17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277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38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D35D7E-6286-654F-9235-7DAE52573B0A}" type="slidenum">
              <a:rPr lang="en-GB" sz="1200">
                <a:solidFill>
                  <a:prstClr val="black"/>
                </a:solidFill>
              </a:rPr>
              <a:pPr/>
              <a:t>24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988" y="5127516"/>
            <a:ext cx="6222641" cy="485655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48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Changement du texte presque en entier+ chiffre OG de 3% à 2,5%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3260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94" indent="-285689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60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63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967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071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17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277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38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D35D7E-6286-654F-9235-7DAE52573B0A}" type="slidenum">
              <a:rPr lang="en-GB" sz="1200">
                <a:solidFill>
                  <a:prstClr val="black"/>
                </a:solidFill>
              </a:rPr>
              <a:pPr/>
              <a:t>26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988" y="5127516"/>
            <a:ext cx="6222641" cy="485655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816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/>
              <a:t> C</a:t>
            </a:r>
            <a:r>
              <a:rPr lang="fr-FR" dirty="0" err="1"/>
              <a:t>hangement</a:t>
            </a:r>
            <a:r>
              <a:rPr lang="fr-FR" dirty="0"/>
              <a:t> du texte </a:t>
            </a:r>
            <a:r>
              <a:rPr lang="en-US" sz="1100" dirty="0">
                <a:solidFill>
                  <a:schemeClr val="accent2"/>
                </a:solidFill>
                <a:latin typeface="Arial"/>
              </a:rPr>
              <a:t>The Group maintains its medium-term objectives</a:t>
            </a:r>
            <a:r>
              <a:rPr lang="en-US" sz="1100" baseline="0" dirty="0">
                <a:solidFill>
                  <a:schemeClr val="accent2"/>
                </a:solidFill>
                <a:latin typeface="Arial"/>
              </a:rPr>
              <a:t> to </a:t>
            </a:r>
          </a:p>
          <a:p>
            <a:pPr marL="0" marR="0" indent="0" algn="l" defTabSz="816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solidFill>
                <a:schemeClr val="accent2"/>
              </a:solidFill>
              <a:latin typeface="Arial"/>
            </a:endParaRPr>
          </a:p>
          <a:p>
            <a:pPr marL="0" lvl="1" eaLnBrk="0" hangingPunct="0">
              <a:spcBef>
                <a:spcPct val="50000"/>
              </a:spcBef>
              <a:buClr>
                <a:srgbClr val="FF0000"/>
              </a:buClr>
              <a:buSzPct val="11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z="1200" dirty="0">
                <a:solidFill>
                  <a:schemeClr val="accent1"/>
                </a:solidFill>
              </a:rPr>
              <a:t>Confident in the future with, </a:t>
            </a:r>
          </a:p>
          <a:p>
            <a:pPr marL="589162" lvl="1" indent="-180975" eaLnBrk="0" hangingPunct="0">
              <a:spcBef>
                <a:spcPct val="50000"/>
              </a:spcBef>
              <a:buClr>
                <a:srgbClr val="FF0000"/>
              </a:buClr>
              <a:buSzPct val="110000"/>
              <a:buFont typeface="Wingdings" pitchFamily="2" charset="2"/>
              <a:buChar char="§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z="1200" dirty="0">
                <a:solidFill>
                  <a:schemeClr val="accent1"/>
                </a:solidFill>
              </a:rPr>
              <a:t>further significant outsourcing potential and growth in developing economies</a:t>
            </a:r>
          </a:p>
          <a:p>
            <a:pPr marL="589162" lvl="1" indent="-180975" eaLnBrk="0" hangingPunct="0">
              <a:spcBef>
                <a:spcPct val="50000"/>
              </a:spcBef>
              <a:buClr>
                <a:srgbClr val="FF0000"/>
              </a:buClr>
              <a:buSzPct val="110000"/>
              <a:buFont typeface="Wingdings" pitchFamily="2" charset="2"/>
              <a:buChar char="§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z="1200" dirty="0">
                <a:solidFill>
                  <a:schemeClr val="accent1"/>
                </a:solidFill>
              </a:rPr>
              <a:t>strong potential of our new segment organization</a:t>
            </a:r>
          </a:p>
          <a:p>
            <a:pPr marL="589162" lvl="1" indent="-180975" eaLnBrk="0" hangingPunct="0">
              <a:spcBef>
                <a:spcPct val="50000"/>
              </a:spcBef>
              <a:buClr>
                <a:srgbClr val="FF0000"/>
              </a:buClr>
              <a:buSzPct val="110000"/>
              <a:buFont typeface="Wingdings" pitchFamily="2" charset="2"/>
              <a:buChar char="§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z="1200" dirty="0">
                <a:solidFill>
                  <a:schemeClr val="accent1"/>
                </a:solidFill>
              </a:rPr>
              <a:t>increased M&amp;A activities </a:t>
            </a:r>
          </a:p>
          <a:p>
            <a:pPr marL="0" marR="0" indent="0" algn="l" defTabSz="816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23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94" indent="-285689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60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63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967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071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17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277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38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103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35D7E-6286-654F-9235-7DAE52573B0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1034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988" y="5127516"/>
            <a:ext cx="6222641" cy="485655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08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1892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94" indent="-285689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60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63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967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071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17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277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38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103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35D7E-6286-654F-9235-7DAE52573B0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1034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988" y="5127516"/>
            <a:ext cx="6222641" cy="485655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651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94" indent="-285689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60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63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967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071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17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277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38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103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35D7E-6286-654F-9235-7DAE52573B0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1034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988" y="5127516"/>
            <a:ext cx="6222641" cy="485655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79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94" indent="-285689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60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63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967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071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17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277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38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103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35D7E-6286-654F-9235-7DAE52573B0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1034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988" y="5127516"/>
            <a:ext cx="6222641" cy="485655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9548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94" indent="-285689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60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63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967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071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17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277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38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103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35D7E-6286-654F-9235-7DAE52573B0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1034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988" y="5127516"/>
            <a:ext cx="6222641" cy="485655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089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94" indent="-285689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60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63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967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071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17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277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38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103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35D7E-6286-654F-9235-7DAE52573B0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1034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988" y="5127516"/>
            <a:ext cx="6222641" cy="485655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585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94" indent="-285689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60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63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967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071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17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277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38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103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35D7E-6286-654F-9235-7DAE52573B0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1034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988" y="5127516"/>
            <a:ext cx="6222641" cy="485655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183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94" indent="-285689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60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63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967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071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17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277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38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103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35D7E-6286-654F-9235-7DAE52573B0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1034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988" y="5127516"/>
            <a:ext cx="6222641" cy="485655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05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94" indent="-285689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60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63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967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071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17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277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38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103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35D7E-6286-654F-9235-7DAE52573B0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1034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988" y="5127516"/>
            <a:ext cx="6222641" cy="485655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7715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94" indent="-285689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60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63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967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071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17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277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38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103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35D7E-6286-654F-9235-7DAE52573B0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1034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988" y="5127516"/>
            <a:ext cx="6222641" cy="485655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99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4543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50488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48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07141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50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21976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71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5925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0244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8341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94" indent="-285689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60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63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967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071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17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277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38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D35D7E-6286-654F-9235-7DAE52573B0A}" type="slidenum">
              <a:rPr lang="en-GB" sz="1200">
                <a:solidFill>
                  <a:prstClr val="black"/>
                </a:solidFill>
              </a:rPr>
              <a:pPr/>
              <a:t>12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988" y="5127516"/>
            <a:ext cx="6222641" cy="485655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816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/>
              <a:t> </a:t>
            </a:r>
            <a:r>
              <a:rPr lang="en-AU" dirty="0" err="1"/>
              <a:t>Changement</a:t>
            </a:r>
            <a:r>
              <a:rPr lang="en-AU" dirty="0"/>
              <a:t> </a:t>
            </a:r>
            <a:r>
              <a:rPr lang="en-AU" dirty="0" err="1"/>
              <a:t>depuis</a:t>
            </a:r>
            <a:r>
              <a:rPr lang="en-AU" dirty="0"/>
              <a:t> envoi </a:t>
            </a:r>
            <a:r>
              <a:rPr lang="en-AU" dirty="0" err="1"/>
              <a:t>en</a:t>
            </a:r>
            <a:r>
              <a:rPr lang="en-AU" dirty="0"/>
              <a:t> Trad:</a:t>
            </a:r>
          </a:p>
          <a:p>
            <a:r>
              <a:rPr lang="en-US" dirty="0"/>
              <a:t>Non</a:t>
            </a:r>
            <a:r>
              <a:rPr lang="en-US" baseline="0" dirty="0"/>
              <a:t> recurring = 99 net on taxes (vs 91)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85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94" indent="-285689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60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63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967" indent="-228554" defTabSz="9110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071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17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277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383" indent="-228554" defTabSz="9110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D35D7E-6286-654F-9235-7DAE52573B0A}" type="slidenum">
              <a:rPr lang="en-GB" sz="1200">
                <a:solidFill>
                  <a:prstClr val="black"/>
                </a:solidFill>
              </a:rPr>
              <a:pPr/>
              <a:t>13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988" y="5127516"/>
            <a:ext cx="6222641" cy="485655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85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3044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498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catherine.huon.ext\Documents\4_1_1_presentations_Powerpoint\Format%2016_9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file:///C:\Users\catherine.huon.ext\Documents\4_1_1_presentations_Powerpoint\Format%2016_9.png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catherine.huon.ext\Documents\4_1_1_presentations_Powerpoint\Format%2016_9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file:///C:\Users\catherine.huon.ext\Documents\4_1_1_presentations_Powerpoint\Format%2016_9.png" TargetMode="Externa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catherine.huon.ext\Documents\4_1_1_presentations_Powerpoint\Format%2016_9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catherine.huon.ext\Documents\4_1_1_presentations_Powerpoint\Format%2016_9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file:///C:\Users\catherine.huon.ext\Documents\4_1_1_presentations_Powerpoint\Format%2016_9.png" TargetMode="Externa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catherine.huon.ext\Documents\4_1_1_presentations_Powerpoint\Format%2016_9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file:///C:\Users\catherine.huon.ext\Documents\4_1_1_presentations_Powerpoint\Format%2016_9.png" TargetMode="Externa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catherine.huon.ext\Documents\4_1_1_presentations_Powerpoint\Format%2016_9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Image 3" descr="C:\Users\catherine.huon.ext\Documents\4_1_1_presentations_Powerpoint\Format 16_9.png"/>
          <p:cNvPicPr>
            <a:picLocks noChangeAspect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08" y="375506"/>
            <a:ext cx="914501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722688" y="1557338"/>
            <a:ext cx="5262561" cy="1016000"/>
          </a:xfrm>
          <a:solidFill>
            <a:schemeClr val="accent2"/>
          </a:solidFill>
        </p:spPr>
        <p:txBody>
          <a:bodyPr lIns="154800" tIns="154800" rIns="154800" bIns="169200" anchor="t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22689" y="2573337"/>
            <a:ext cx="5262560" cy="506413"/>
          </a:xfrm>
          <a:solidFill>
            <a:schemeClr val="accent2"/>
          </a:solidFill>
        </p:spPr>
        <p:txBody>
          <a:bodyPr lIns="154800" tIns="169200" rIns="154800" bIns="169200" anchor="b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949440" y="567525"/>
            <a:ext cx="1720979" cy="124807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  <a:lvl2pPr marL="176213" indent="0">
              <a:buNone/>
              <a:defRPr/>
            </a:lvl2pPr>
          </a:lstStyle>
          <a:p>
            <a:pPr lvl="0"/>
            <a:endParaRPr lang="en-AU" dirty="0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24" y="734549"/>
            <a:ext cx="1407318" cy="56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7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1600" y="1188000"/>
            <a:ext cx="8204400" cy="3580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613"/>
            <a:ext cx="8204400" cy="277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1599" y="303498"/>
            <a:ext cx="8204400" cy="40570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846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471488" y="1188000"/>
            <a:ext cx="4024312" cy="358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76250" y="303498"/>
            <a:ext cx="8201026" cy="40570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4652962" y="1188000"/>
            <a:ext cx="4024313" cy="35880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613"/>
            <a:ext cx="8204400" cy="277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5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1414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1599" y="1188000"/>
            <a:ext cx="2631964" cy="35808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613"/>
            <a:ext cx="8204400" cy="277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1599" y="303498"/>
            <a:ext cx="8204400" cy="40570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6"/>
          </p:nvPr>
        </p:nvSpPr>
        <p:spPr>
          <a:xfrm>
            <a:off x="3254992" y="1188000"/>
            <a:ext cx="2631600" cy="35808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7"/>
          </p:nvPr>
        </p:nvSpPr>
        <p:spPr>
          <a:xfrm>
            <a:off x="6043614" y="1188000"/>
            <a:ext cx="2631600" cy="35808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078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471487" y="1187999"/>
            <a:ext cx="8205787" cy="1723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76250" y="303498"/>
            <a:ext cx="8201026" cy="40570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613"/>
            <a:ext cx="8204400" cy="277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6"/>
          </p:nvPr>
        </p:nvSpPr>
        <p:spPr>
          <a:xfrm>
            <a:off x="471488" y="3039802"/>
            <a:ext cx="8205787" cy="1726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5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41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71600" y="1220400"/>
            <a:ext cx="8204400" cy="3549600"/>
          </a:xfrm>
          <a:solidFill>
            <a:schemeClr val="accent1"/>
          </a:solidFill>
          <a:ln w="57150">
            <a:noFill/>
            <a:miter lim="800000"/>
          </a:ln>
        </p:spPr>
        <p:txBody>
          <a:bodyPr lIns="154800" tIns="108000" rIns="154800" bIns="154800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 in one line]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1248432" y="2066400"/>
            <a:ext cx="1549401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2943112" y="2066400"/>
            <a:ext cx="1546224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4651368" y="2066400"/>
            <a:ext cx="1547820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6354763" y="2066400"/>
            <a:ext cx="1549400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1600" y="303498"/>
            <a:ext cx="8204400" cy="405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8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983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98764" y="1249200"/>
            <a:ext cx="8149936" cy="3488400"/>
          </a:xfrm>
          <a:ln w="57150">
            <a:solidFill>
              <a:schemeClr val="accent1"/>
            </a:solidFill>
            <a:miter lim="800000"/>
          </a:ln>
        </p:spPr>
        <p:txBody>
          <a:bodyPr lIns="126000" tIns="79200" rIns="154800" bIns="154800">
            <a:normAutofit/>
          </a:bodyPr>
          <a:lstStyle>
            <a:lvl1pPr marL="0" indent="0">
              <a:buNone/>
              <a:defRPr sz="2200" b="1"/>
            </a:lvl1pPr>
          </a:lstStyle>
          <a:p>
            <a:pPr lvl="0"/>
            <a:r>
              <a:rPr lang="en-US" dirty="0"/>
              <a:t>[Subtitle in one line]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1247775" y="2066400"/>
            <a:ext cx="1549401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2944800" y="2066400"/>
            <a:ext cx="1546224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4651200" y="2066400"/>
            <a:ext cx="1547820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6354000" y="2066400"/>
            <a:ext cx="1549400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1487" y="303498"/>
            <a:ext cx="8204400" cy="405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7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915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71600" y="1220400"/>
            <a:ext cx="8204400" cy="3549600"/>
          </a:xfrm>
          <a:solidFill>
            <a:schemeClr val="accent4"/>
          </a:solidFill>
          <a:ln w="57150">
            <a:noFill/>
            <a:miter lim="800000"/>
          </a:ln>
        </p:spPr>
        <p:txBody>
          <a:bodyPr lIns="154800" tIns="108000" rIns="154800" bIns="154800">
            <a:norm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[Subtitle in one line]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1248432" y="2066400"/>
            <a:ext cx="1549401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2943112" y="2066400"/>
            <a:ext cx="1546224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4651368" y="2066400"/>
            <a:ext cx="1547820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6354763" y="2066400"/>
            <a:ext cx="1549400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1600" y="303498"/>
            <a:ext cx="8204400" cy="405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8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695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0400" y="1249200"/>
            <a:ext cx="8150400" cy="3488400"/>
          </a:xfrm>
          <a:ln w="57150">
            <a:solidFill>
              <a:schemeClr val="accent4"/>
            </a:solidFill>
            <a:miter lim="800000"/>
          </a:ln>
        </p:spPr>
        <p:txBody>
          <a:bodyPr lIns="126000" tIns="79200" rIns="154800" bIns="154800">
            <a:normAutofit/>
          </a:bodyPr>
          <a:lstStyle>
            <a:lvl1pPr marL="0" indent="0">
              <a:buNone/>
              <a:defRPr sz="2200" b="1"/>
            </a:lvl1pPr>
          </a:lstStyle>
          <a:p>
            <a:pPr lvl="0"/>
            <a:r>
              <a:rPr lang="en-US" dirty="0"/>
              <a:t>[Subtitle in one line]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1247775" y="2066400"/>
            <a:ext cx="1549401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2944800" y="2066400"/>
            <a:ext cx="1546224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4651200" y="2066400"/>
            <a:ext cx="1547820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6354000" y="2066400"/>
            <a:ext cx="1549400" cy="219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1487" y="303498"/>
            <a:ext cx="8204400" cy="405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7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365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 &amp; Fea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876674" y="1219201"/>
            <a:ext cx="4799214" cy="3549650"/>
          </a:xfrm>
          <a:solidFill>
            <a:schemeClr val="accent1"/>
          </a:solidFill>
        </p:spPr>
        <p:txBody>
          <a:bodyPr lIns="154800" tIns="136800" rIns="154800" bIns="15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488" y="1219200"/>
            <a:ext cx="3251199" cy="354965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296129"/>
            <a:ext cx="8204400" cy="41348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613"/>
            <a:ext cx="8204400" cy="277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2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950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, Pic &amp; Fea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876674" y="1219201"/>
            <a:ext cx="4799214" cy="3549650"/>
          </a:xfrm>
          <a:solidFill>
            <a:schemeClr val="accent1"/>
          </a:solidFill>
        </p:spPr>
        <p:txBody>
          <a:bodyPr lIns="154800" tIns="136800" rIns="154800" bIns="15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488" y="1219200"/>
            <a:ext cx="3251199" cy="354965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296129"/>
            <a:ext cx="8204400" cy="413484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613"/>
            <a:ext cx="8204400" cy="277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2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68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res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3" descr="C:\Users\catherine.huon.ext\Documents\4_1_1_presentations_Powerpoint\Format 16_9.png"/>
          <p:cNvPicPr>
            <a:picLocks noChangeAspect="1"/>
          </p:cNvPicPr>
          <p:nvPr userDrawn="1"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08" y="354724"/>
            <a:ext cx="914501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722688" y="1557338"/>
            <a:ext cx="5262561" cy="1016000"/>
          </a:xfrm>
          <a:solidFill>
            <a:schemeClr val="accent2"/>
          </a:solidFill>
        </p:spPr>
        <p:txBody>
          <a:bodyPr lIns="154800" tIns="154800" rIns="154800" bIns="169200" anchor="t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22689" y="2573337"/>
            <a:ext cx="5262560" cy="506413"/>
          </a:xfrm>
          <a:solidFill>
            <a:schemeClr val="accent2"/>
          </a:solidFill>
        </p:spPr>
        <p:txBody>
          <a:bodyPr lIns="154800" tIns="169200" rIns="154800" bIns="169200" anchor="b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949440" y="567525"/>
            <a:ext cx="1720979" cy="124807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  <a:lvl2pPr marL="176213" indent="0">
              <a:buNone/>
              <a:defRPr/>
            </a:lvl2pPr>
          </a:lstStyle>
          <a:p>
            <a:pPr lvl="0"/>
            <a:r>
              <a:rPr lang="en-AU" dirty="0"/>
              <a:t>[Date]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-1152636" y="25776"/>
            <a:ext cx="1044117" cy="1933906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AU" sz="1050" dirty="0"/>
              <a:t>The title</a:t>
            </a:r>
            <a:r>
              <a:rPr lang="en-AU" sz="1050" baseline="0" dirty="0"/>
              <a:t> and subtitle text boxes are separate. If you resize the left side, please ensure you move them both to the same position.</a:t>
            </a:r>
            <a:endParaRPr lang="en-AU" sz="1050" dirty="0"/>
          </a:p>
        </p:txBody>
      </p:sp>
      <p:pic>
        <p:nvPicPr>
          <p:cNvPr id="16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24" y="735680"/>
            <a:ext cx="1407318" cy="56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0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652962" y="1188000"/>
            <a:ext cx="4023037" cy="3582000"/>
          </a:xfrm>
          <a:noFill/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600" y="1219200"/>
            <a:ext cx="4024800" cy="1692275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71600" y="3077819"/>
            <a:ext cx="4024200" cy="16920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1600" y="296129"/>
            <a:ext cx="8204400" cy="4134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839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516040" y="1240631"/>
            <a:ext cx="4145360" cy="3506629"/>
          </a:xfrm>
          <a:noFill/>
          <a:ln w="38100">
            <a:solidFill>
              <a:schemeClr val="accent2"/>
            </a:solidFill>
            <a:miter lim="800000"/>
          </a:ln>
        </p:spPr>
        <p:txBody>
          <a:bodyPr lIns="144000" tIns="82800" rIns="154800" bIns="154800">
            <a:normAutofit/>
          </a:bodyPr>
          <a:lstStyle>
            <a:lvl1pPr marL="0" indent="0">
              <a:buNone/>
              <a:defRPr sz="2200" i="1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[Enter text]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601" y="1219200"/>
            <a:ext cx="1857262" cy="354965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2491819" y="3079749"/>
            <a:ext cx="1857375" cy="16920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2491819" y="1219200"/>
            <a:ext cx="1857376" cy="1692275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1600" y="296129"/>
            <a:ext cx="8204400" cy="4134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5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675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495800" y="1158240"/>
            <a:ext cx="4180200" cy="3610609"/>
          </a:xfrm>
          <a:noFill/>
          <a:ln w="38100"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2200" i="1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[Enter text]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600" y="1219200"/>
            <a:ext cx="1857600" cy="354965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2502000" y="3096000"/>
            <a:ext cx="1828800" cy="1660150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/>
            </a:solidFill>
            <a:miter lim="800000"/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2491200" y="1219200"/>
            <a:ext cx="1856234" cy="1692275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1600" y="296129"/>
            <a:ext cx="8204400" cy="4134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5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989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 &amp;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512151" y="1240631"/>
            <a:ext cx="4163850" cy="3506400"/>
          </a:xfrm>
          <a:noFill/>
          <a:ln w="38100">
            <a:solidFill>
              <a:schemeClr val="accent1"/>
            </a:solidFill>
            <a:miter lim="800000"/>
          </a:ln>
        </p:spPr>
        <p:txBody>
          <a:bodyPr lIns="154800" tIns="90000" rIns="154800" bIns="154800">
            <a:normAutofit/>
          </a:bodyPr>
          <a:lstStyle>
            <a:lvl1pPr marL="0" indent="0">
              <a:buNone/>
              <a:defRPr sz="2200" i="1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[Enter text]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1600" y="296129"/>
            <a:ext cx="8204400" cy="4134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601" y="1219200"/>
            <a:ext cx="1857262" cy="354965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2491819" y="3079749"/>
            <a:ext cx="1857375" cy="16920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2491819" y="1219200"/>
            <a:ext cx="1857376" cy="1692275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1419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 &amp;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1600" y="296129"/>
            <a:ext cx="8204400" cy="4134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495800" y="1158240"/>
            <a:ext cx="4180200" cy="3610609"/>
          </a:xfrm>
          <a:noFill/>
          <a:ln w="38100"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2200" i="1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[Enter text]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600" y="1219200"/>
            <a:ext cx="1857600" cy="354965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2502000" y="3096000"/>
            <a:ext cx="1828800" cy="1660150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  <a:miter lim="800000"/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2491200" y="1219200"/>
            <a:ext cx="1856234" cy="1692275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988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 &amp;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601" y="1219200"/>
            <a:ext cx="1857262" cy="354965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2491819" y="3079749"/>
            <a:ext cx="1857375" cy="16920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2491819" y="1219200"/>
            <a:ext cx="1857376" cy="1692275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495800" y="1158240"/>
            <a:ext cx="4180200" cy="3610609"/>
          </a:xfrm>
          <a:noFill/>
          <a:ln w="38100"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2200" i="1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[Enter text]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2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749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487" y="1219200"/>
            <a:ext cx="4024800" cy="1692275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4654800" y="1219200"/>
            <a:ext cx="4024800" cy="1692275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471486" y="3085331"/>
            <a:ext cx="4024800" cy="1683519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4654800" y="3085331"/>
            <a:ext cx="4024800" cy="1683519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5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013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3076" y="1219199"/>
            <a:ext cx="2630487" cy="1692275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73077" y="3085519"/>
            <a:ext cx="2630486" cy="1683331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3257551" y="1219199"/>
            <a:ext cx="2632074" cy="1692275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3257551" y="3085519"/>
            <a:ext cx="2632073" cy="16920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6040437" y="1219198"/>
            <a:ext cx="2631587" cy="1692277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6040437" y="3085519"/>
            <a:ext cx="2631587" cy="16920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7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105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600" y="1219200"/>
            <a:ext cx="8204400" cy="3549649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546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71488" y="1219200"/>
            <a:ext cx="3405187" cy="3549650"/>
          </a:xfrm>
          <a:solidFill>
            <a:schemeClr val="accent1"/>
          </a:solidFill>
        </p:spPr>
        <p:txBody>
          <a:bodyPr lIns="154800" tIns="126000" rIns="154800" bIns="15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4032250" y="1219200"/>
            <a:ext cx="4645024" cy="354965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442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722688" y="1557338"/>
            <a:ext cx="5262561" cy="1016000"/>
          </a:xfrm>
          <a:solidFill>
            <a:schemeClr val="accent2"/>
          </a:solidFill>
        </p:spPr>
        <p:txBody>
          <a:bodyPr lIns="154800" tIns="154800" rIns="154800" bIns="169200" anchor="t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22689" y="2573337"/>
            <a:ext cx="5262560" cy="506413"/>
          </a:xfrm>
          <a:solidFill>
            <a:schemeClr val="accent2"/>
          </a:solidFill>
        </p:spPr>
        <p:txBody>
          <a:bodyPr lIns="154800" tIns="169200" rIns="154800" bIns="169200" anchor="b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[TITLE IMAGE</a:t>
            </a:r>
            <a:br>
              <a:rPr lang="en-AU" dirty="0"/>
            </a:br>
            <a:r>
              <a:rPr lang="en-AU" dirty="0"/>
              <a:t>Use this slide from under ‘Supplementary Slides’</a:t>
            </a:r>
            <a:br>
              <a:rPr lang="en-AU" dirty="0"/>
            </a:br>
            <a:r>
              <a:rPr lang="en-AU" dirty="0"/>
              <a:t>Click icon to add picture. You will need to send </a:t>
            </a:r>
            <a:br>
              <a:rPr lang="en-AU" dirty="0"/>
            </a:br>
            <a:r>
              <a:rPr lang="en-AU" dirty="0"/>
              <a:t>image to back to bring other elements forward]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949440" y="567525"/>
            <a:ext cx="1720979" cy="124807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  <a:lvl2pPr marL="176213" indent="0">
              <a:buNone/>
              <a:defRPr/>
            </a:lvl2pPr>
          </a:lstStyle>
          <a:p>
            <a:pPr lvl="0"/>
            <a:r>
              <a:rPr lang="en-AU" dirty="0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195977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71488" y="1219200"/>
            <a:ext cx="4489450" cy="3549650"/>
          </a:xfrm>
          <a:solidFill>
            <a:schemeClr val="accent1"/>
          </a:solidFill>
        </p:spPr>
        <p:txBody>
          <a:bodyPr lIns="154800" tIns="126000" rIns="154800" bIns="15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5114925" y="1219200"/>
            <a:ext cx="1702800" cy="1520824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6974475" y="1220400"/>
            <a:ext cx="1702800" cy="152280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5114925" y="2911475"/>
            <a:ext cx="1083600" cy="1857375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5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6356347" y="2911475"/>
            <a:ext cx="1082678" cy="1857375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6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7591425" y="2911475"/>
            <a:ext cx="1083600" cy="1857375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613"/>
            <a:ext cx="8204400" cy="277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487" y="296129"/>
            <a:ext cx="8205787" cy="41348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9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830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471600" y="1219200"/>
            <a:ext cx="8204400" cy="354965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588000" y="3248025"/>
            <a:ext cx="3089275" cy="1520825"/>
          </a:xfrm>
          <a:solidFill>
            <a:schemeClr val="accent1"/>
          </a:solidFill>
        </p:spPr>
        <p:txBody>
          <a:bodyPr lIns="154800" tIns="126000" rIns="154800" bIns="15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73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6972300" y="1220398"/>
            <a:ext cx="1693108" cy="169200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7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6984168" y="3081600"/>
            <a:ext cx="1693107" cy="169200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8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485043" y="1220398"/>
            <a:ext cx="2167200" cy="3548452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9" name="Content Placeholder 9"/>
          <p:cNvSpPr>
            <a:spLocks noGrp="1"/>
          </p:cNvSpPr>
          <p:nvPr>
            <p:ph sz="quarter" idx="21" hasCustomPrompt="1"/>
          </p:nvPr>
        </p:nvSpPr>
        <p:spPr>
          <a:xfrm>
            <a:off x="2794001" y="1220398"/>
            <a:ext cx="2166938" cy="3548452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20" name="Content Placeholder 9"/>
          <p:cNvSpPr>
            <a:spLocks noGrp="1"/>
          </p:cNvSpPr>
          <p:nvPr>
            <p:ph sz="quarter" idx="22" hasCustomPrompt="1"/>
          </p:nvPr>
        </p:nvSpPr>
        <p:spPr>
          <a:xfrm>
            <a:off x="5127044" y="1220398"/>
            <a:ext cx="1692856" cy="169200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21" name="Content Placeholder 9"/>
          <p:cNvSpPr>
            <a:spLocks noGrp="1"/>
          </p:cNvSpPr>
          <p:nvPr>
            <p:ph sz="quarter" idx="23" hasCustomPrompt="1"/>
          </p:nvPr>
        </p:nvSpPr>
        <p:spPr>
          <a:xfrm>
            <a:off x="5127044" y="3079749"/>
            <a:ext cx="1692856" cy="169200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296129"/>
            <a:ext cx="8205787" cy="41348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613"/>
            <a:ext cx="8204400" cy="277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835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9"/>
          <p:cNvSpPr>
            <a:spLocks noGrp="1"/>
          </p:cNvSpPr>
          <p:nvPr>
            <p:ph sz="quarter" idx="22" hasCustomPrompt="1"/>
          </p:nvPr>
        </p:nvSpPr>
        <p:spPr>
          <a:xfrm>
            <a:off x="4817777" y="1724026"/>
            <a:ext cx="3859498" cy="3044824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8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482315" y="1724025"/>
            <a:ext cx="2011362" cy="3044826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9" name="Content Placeholder 9"/>
          <p:cNvSpPr>
            <a:spLocks noGrp="1"/>
          </p:cNvSpPr>
          <p:nvPr>
            <p:ph sz="quarter" idx="21" hasCustomPrompt="1"/>
          </p:nvPr>
        </p:nvSpPr>
        <p:spPr>
          <a:xfrm>
            <a:off x="2649251" y="1724026"/>
            <a:ext cx="2012951" cy="3044824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71488" y="1363578"/>
            <a:ext cx="4190715" cy="19376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[Chart title]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4817777" y="1363578"/>
            <a:ext cx="3859497" cy="19376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[Chart title]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296129"/>
            <a:ext cx="8205787" cy="41348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613"/>
            <a:ext cx="8204400" cy="277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796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1488" y="1179096"/>
            <a:ext cx="8205786" cy="5449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22" hasCustomPrompt="1"/>
          </p:nvPr>
        </p:nvSpPr>
        <p:spPr>
          <a:xfrm>
            <a:off x="471489" y="1887674"/>
            <a:ext cx="8205786" cy="2881176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79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ea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71487" y="1219200"/>
            <a:ext cx="8205787" cy="1352550"/>
          </a:xfrm>
          <a:solidFill>
            <a:schemeClr val="accent1"/>
          </a:solidFill>
        </p:spPr>
        <p:txBody>
          <a:bodyPr lIns="154800" tIns="126000" rIns="154800" bIns="1548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1"/>
          </p:nvPr>
        </p:nvSpPr>
        <p:spPr>
          <a:xfrm>
            <a:off x="471488" y="2741379"/>
            <a:ext cx="4181475" cy="2027471"/>
          </a:xfrm>
          <a:custGeom>
            <a:avLst/>
            <a:gdLst>
              <a:gd name="connsiteX0" fmla="*/ 0 w 4217664"/>
              <a:gd name="connsiteY0" fmla="*/ 0 h 2052227"/>
              <a:gd name="connsiteX1" fmla="*/ 3191551 w 4217664"/>
              <a:gd name="connsiteY1" fmla="*/ 0 h 2052227"/>
              <a:gd name="connsiteX2" fmla="*/ 4217664 w 4217664"/>
              <a:gd name="connsiteY2" fmla="*/ 1026114 h 2052227"/>
              <a:gd name="connsiteX3" fmla="*/ 3191551 w 4217664"/>
              <a:gd name="connsiteY3" fmla="*/ 2052227 h 2052227"/>
              <a:gd name="connsiteX4" fmla="*/ 0 w 4217664"/>
              <a:gd name="connsiteY4" fmla="*/ 2052227 h 2052227"/>
              <a:gd name="connsiteX5" fmla="*/ 0 w 4217664"/>
              <a:gd name="connsiteY5" fmla="*/ 0 h 2052227"/>
              <a:gd name="connsiteX0" fmla="*/ 0 w 4217664"/>
              <a:gd name="connsiteY0" fmla="*/ 0 h 2052227"/>
              <a:gd name="connsiteX1" fmla="*/ 3918914 w 4217664"/>
              <a:gd name="connsiteY1" fmla="*/ 0 h 2052227"/>
              <a:gd name="connsiteX2" fmla="*/ 4217664 w 4217664"/>
              <a:gd name="connsiteY2" fmla="*/ 1026114 h 2052227"/>
              <a:gd name="connsiteX3" fmla="*/ 3191551 w 4217664"/>
              <a:gd name="connsiteY3" fmla="*/ 2052227 h 2052227"/>
              <a:gd name="connsiteX4" fmla="*/ 0 w 4217664"/>
              <a:gd name="connsiteY4" fmla="*/ 2052227 h 2052227"/>
              <a:gd name="connsiteX5" fmla="*/ 0 w 4217664"/>
              <a:gd name="connsiteY5" fmla="*/ 0 h 2052227"/>
              <a:gd name="connsiteX0" fmla="*/ 0 w 4217664"/>
              <a:gd name="connsiteY0" fmla="*/ 0 h 2052227"/>
              <a:gd name="connsiteX1" fmla="*/ 3918914 w 4217664"/>
              <a:gd name="connsiteY1" fmla="*/ 0 h 2052227"/>
              <a:gd name="connsiteX2" fmla="*/ 4217664 w 4217664"/>
              <a:gd name="connsiteY2" fmla="*/ 1026114 h 2052227"/>
              <a:gd name="connsiteX3" fmla="*/ 3918914 w 4217664"/>
              <a:gd name="connsiteY3" fmla="*/ 2041836 h 2052227"/>
              <a:gd name="connsiteX4" fmla="*/ 0 w 4217664"/>
              <a:gd name="connsiteY4" fmla="*/ 2052227 h 2052227"/>
              <a:gd name="connsiteX5" fmla="*/ 0 w 4217664"/>
              <a:gd name="connsiteY5" fmla="*/ 0 h 205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7664" h="2052227">
                <a:moveTo>
                  <a:pt x="0" y="0"/>
                </a:moveTo>
                <a:lnTo>
                  <a:pt x="3918914" y="0"/>
                </a:lnTo>
                <a:lnTo>
                  <a:pt x="4217664" y="1026114"/>
                </a:lnTo>
                <a:lnTo>
                  <a:pt x="3918914" y="2041836"/>
                </a:lnTo>
                <a:lnTo>
                  <a:pt x="0" y="20522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80000" tIns="180000" rIns="180000" bIns="180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22"/>
          </p:nvPr>
        </p:nvSpPr>
        <p:spPr>
          <a:xfrm>
            <a:off x="4805363" y="2741379"/>
            <a:ext cx="3871911" cy="2027471"/>
          </a:xfrm>
          <a:solidFill>
            <a:schemeClr val="accent2"/>
          </a:solidFill>
        </p:spPr>
        <p:txBody>
          <a:bodyPr lIns="180000" tIns="180000" rIns="180000" bIns="180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613"/>
            <a:ext cx="8204400" cy="277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2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843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ic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71488" y="1219200"/>
            <a:ext cx="4024312" cy="3549650"/>
          </a:xfrm>
          <a:solidFill>
            <a:schemeClr val="accent1"/>
          </a:solidFill>
          <a:ln w="38100">
            <a:noFill/>
          </a:ln>
        </p:spPr>
        <p:txBody>
          <a:bodyPr lIns="154800" tIns="111600" rIns="154800" bIns="154800">
            <a:normAutofit/>
          </a:bodyPr>
          <a:lstStyle>
            <a:lvl1pPr marL="0" indent="0">
              <a:buNone/>
              <a:defRPr sz="2200" i="1" baseline="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[Quote text]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27064" y="4427549"/>
            <a:ext cx="3714750" cy="297280"/>
          </a:xfrm>
        </p:spPr>
        <p:txBody>
          <a:bodyPr/>
          <a:lstStyle>
            <a:lvl1pPr marL="0" indent="0">
              <a:buNone/>
              <a:tabLst>
                <a:tab pos="93663" algn="l"/>
              </a:tabLs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652963" y="1220399"/>
            <a:ext cx="1546225" cy="1692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AU" dirty="0">
                <a:solidFill>
                  <a:schemeClr val="bg1"/>
                </a:solidFill>
              </a:rPr>
              <a:t> </a:t>
            </a:r>
            <a:r>
              <a:rPr lang="en-AU" sz="11500" dirty="0">
                <a:solidFill>
                  <a:schemeClr val="bg1"/>
                </a:solidFill>
              </a:rPr>
              <a:t>“”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38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Image 3" descr="C:\Users\catherine.huon.ext\Documents\4_1_1_presentations_Powerpoint\Format 16_9.png"/>
          <p:cNvPicPr>
            <a:picLocks noChangeAspect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08" y="375506"/>
            <a:ext cx="914501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722688" y="1557338"/>
            <a:ext cx="5262561" cy="1522412"/>
          </a:xfrm>
          <a:solidFill>
            <a:schemeClr val="accent2"/>
          </a:solidFill>
        </p:spPr>
        <p:txBody>
          <a:bodyPr lIns="154800" tIns="154800" rIns="154800" bIns="169200" anchor="t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</a:t>
            </a:r>
            <a:r>
              <a:rPr lang="en-US" dirty="0" err="1"/>
              <a:t>Mercitext</a:t>
            </a:r>
            <a:r>
              <a:rPr lang="en-US" dirty="0"/>
              <a:t>]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949440" y="567525"/>
            <a:ext cx="1720979" cy="124807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  <a:lvl2pPr marL="176213" indent="0">
              <a:buNone/>
              <a:defRPr/>
            </a:lvl2pPr>
          </a:lstStyle>
          <a:p>
            <a:pPr lvl="0"/>
            <a:r>
              <a:rPr lang="en-AU" dirty="0"/>
              <a:t>[Date]</a:t>
            </a:r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24" y="735680"/>
            <a:ext cx="1407318" cy="56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9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re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3" descr="C:\Users\catherine.huon.ext\Documents\4_1_1_presentations_Powerpoint\Format 16_9.png"/>
          <p:cNvPicPr>
            <a:picLocks noChangeAspect="1"/>
          </p:cNvPicPr>
          <p:nvPr userDrawn="1"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08" y="375506"/>
            <a:ext cx="914501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722688" y="1557338"/>
            <a:ext cx="5262561" cy="1522412"/>
          </a:xfrm>
          <a:solidFill>
            <a:schemeClr val="accent2"/>
          </a:solidFill>
        </p:spPr>
        <p:txBody>
          <a:bodyPr lIns="154800" tIns="154800" rIns="154800" bIns="169200" anchor="t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[Merci text]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949440" y="567525"/>
            <a:ext cx="1720979" cy="124807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  <a:lvl2pPr marL="176213" indent="0">
              <a:buNone/>
              <a:defRPr/>
            </a:lvl2pPr>
          </a:lstStyle>
          <a:p>
            <a:pPr lvl="0"/>
            <a:r>
              <a:rPr lang="en-AU" dirty="0"/>
              <a:t>[Date]</a:t>
            </a:r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24" y="735680"/>
            <a:ext cx="1407318" cy="56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2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ank You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722688" y="1557338"/>
            <a:ext cx="5262561" cy="1522412"/>
          </a:xfrm>
          <a:solidFill>
            <a:schemeClr val="accent2"/>
          </a:solidFill>
        </p:spPr>
        <p:txBody>
          <a:bodyPr lIns="154800" tIns="154800" rIns="154800" bIns="169200" anchor="t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[Thank you text]</a:t>
            </a:r>
          </a:p>
        </p:txBody>
      </p:sp>
      <p:pic>
        <p:nvPicPr>
          <p:cNvPr id="20" name="Image 3" descr="C:\Users\catherine.huon.ext\Documents\4_1_1_presentations_Powerpoint\Format 16_9.png"/>
          <p:cNvPicPr>
            <a:picLocks noChangeAspect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08" y="375506"/>
            <a:ext cx="914501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9025" y="779212"/>
            <a:ext cx="1427585" cy="475862"/>
          </a:xfrm>
          <a:prstGeom prst="rect">
            <a:avLst/>
          </a:prstGeom>
        </p:spPr>
      </p:pic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[THANK YOU IMAGE</a:t>
            </a:r>
            <a:br>
              <a:rPr lang="en-AU" dirty="0"/>
            </a:br>
            <a:r>
              <a:rPr lang="en-AU" dirty="0"/>
              <a:t>Use this slide from under ‘Supplementary Slides’</a:t>
            </a:r>
            <a:br>
              <a:rPr lang="en-AU" dirty="0"/>
            </a:br>
            <a:r>
              <a:rPr lang="en-AU" dirty="0"/>
              <a:t>Click icon to add picture. You will need to send </a:t>
            </a:r>
            <a:br>
              <a:rPr lang="en-AU" dirty="0"/>
            </a:br>
            <a:r>
              <a:rPr lang="en-AU" dirty="0"/>
              <a:t>image to back to bring other elements forward]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949440" y="567525"/>
            <a:ext cx="1720979" cy="124807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  <a:lvl2pPr marL="176213" indent="0">
              <a:buNone/>
              <a:defRPr/>
            </a:lvl2pPr>
          </a:lstStyle>
          <a:p>
            <a:pPr lvl="0"/>
            <a:r>
              <a:rPr lang="en-AU" dirty="0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124411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9" y="1219200"/>
            <a:ext cx="2786061" cy="3549650"/>
          </a:xfrm>
          <a:solidFill>
            <a:srgbClr val="FF0000"/>
          </a:solidFill>
        </p:spPr>
        <p:txBody>
          <a:bodyPr lIns="154800" tIns="154800" rIns="154800" bIns="15480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7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1489" y="296678"/>
            <a:ext cx="8204400" cy="442119"/>
          </a:xfrm>
        </p:spPr>
        <p:txBody>
          <a:bodyPr>
            <a:noAutofit/>
          </a:bodyPr>
          <a:lstStyle>
            <a:lvl1pPr marL="539750" indent="-539750">
              <a:buClr>
                <a:schemeClr val="accent2"/>
              </a:buClr>
              <a:buFont typeface="+mj-lt"/>
              <a:buAutoNum type="arabicPeriod"/>
              <a:defRPr sz="2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3413125" y="1219200"/>
            <a:ext cx="5262764" cy="354965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666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363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31501"/>
            <a:ext cx="9144000" cy="789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7" tIns="40818" rIns="81637" bIns="40818" rtlCol="0" anchor="ctr"/>
          <a:lstStyle/>
          <a:p>
            <a:pPr algn="ctr"/>
            <a:endParaRPr lang="en-AU"/>
          </a:p>
        </p:txBody>
      </p:sp>
      <p:sp>
        <p:nvSpPr>
          <p:cNvPr id="3" name="Rectangle 2"/>
          <p:cNvSpPr/>
          <p:nvPr userDrawn="1"/>
        </p:nvSpPr>
        <p:spPr>
          <a:xfrm>
            <a:off x="0" y="4353948"/>
            <a:ext cx="9144000" cy="789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7" tIns="40818" rIns="81637" bIns="40818" rtlCol="0" anchor="ctr"/>
          <a:lstStyle/>
          <a:p>
            <a:pPr algn="ctr"/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852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&amp; Content-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1600" y="1188000"/>
            <a:ext cx="8204400" cy="35808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613"/>
            <a:ext cx="8204400" cy="277961"/>
          </a:xfrm>
        </p:spPr>
        <p:txBody>
          <a:bodyPr>
            <a:sp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1599" y="303498"/>
            <a:ext cx="8204400" cy="40570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822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Image 3" descr="C:\Users\catherine.huon.ext\Documents\4_1_1_presentations_Powerpoint\Format 16_9.png"/>
          <p:cNvPicPr>
            <a:picLocks noChangeAspect="1"/>
          </p:cNvPicPr>
          <p:nvPr userDrawn="1"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08" y="375506"/>
            <a:ext cx="914501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722688" y="1557338"/>
            <a:ext cx="5262561" cy="1016000"/>
          </a:xfrm>
          <a:solidFill>
            <a:schemeClr val="accent2"/>
          </a:solidFill>
        </p:spPr>
        <p:txBody>
          <a:bodyPr lIns="154800" tIns="154800" rIns="154800" bIns="169200" anchor="t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22689" y="2573337"/>
            <a:ext cx="5262560" cy="506413"/>
          </a:xfrm>
          <a:solidFill>
            <a:schemeClr val="accent2"/>
          </a:solidFill>
        </p:spPr>
        <p:txBody>
          <a:bodyPr lIns="154800" tIns="169200" rIns="154800" bIns="169200" anchor="b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949440" y="567525"/>
            <a:ext cx="1720979" cy="124807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  <a:lvl2pPr marL="176213" indent="0">
              <a:buNone/>
              <a:defRPr/>
            </a:lvl2pPr>
          </a:lstStyle>
          <a:p>
            <a:pPr lvl="0"/>
            <a:r>
              <a:rPr lang="en-AU" dirty="0"/>
              <a:t>[Date]</a:t>
            </a:r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24" y="735680"/>
            <a:ext cx="1407318" cy="56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8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res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3" descr="C:\Users\catherine.huon.ext\Documents\4_1_1_presentations_Powerpoint\Format 16_9.png"/>
          <p:cNvPicPr>
            <a:picLocks noChangeAspect="1"/>
          </p:cNvPicPr>
          <p:nvPr userDrawn="1"/>
        </p:nvPicPr>
        <p:blipFill rotWithShape="1"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08" y="375506"/>
            <a:ext cx="914501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722688" y="1557338"/>
            <a:ext cx="5262561" cy="1016000"/>
          </a:xfrm>
          <a:solidFill>
            <a:schemeClr val="accent2"/>
          </a:solidFill>
        </p:spPr>
        <p:txBody>
          <a:bodyPr lIns="154800" tIns="154800" rIns="154800" bIns="169200" anchor="t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22689" y="2573337"/>
            <a:ext cx="5262560" cy="506413"/>
          </a:xfrm>
          <a:solidFill>
            <a:schemeClr val="accent2"/>
          </a:solidFill>
        </p:spPr>
        <p:txBody>
          <a:bodyPr lIns="154800" tIns="169200" rIns="154800" bIns="169200" anchor="b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949440" y="567525"/>
            <a:ext cx="1720979" cy="124807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  <a:lvl2pPr marL="176213" indent="0">
              <a:buNone/>
              <a:defRPr/>
            </a:lvl2pPr>
          </a:lstStyle>
          <a:p>
            <a:pPr lvl="0"/>
            <a:r>
              <a:rPr lang="en-AU" dirty="0"/>
              <a:t>[Date]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-1152636" y="25776"/>
            <a:ext cx="1044117" cy="1933906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AU" sz="1050" dirty="0"/>
              <a:t>The title</a:t>
            </a:r>
            <a:r>
              <a:rPr lang="en-AU" sz="1050" baseline="0" dirty="0"/>
              <a:t> and subtitle text boxes are separate. If you resize the left side, please ensure you move them both to the same position.</a:t>
            </a:r>
            <a:endParaRPr lang="en-AU" sz="1050" dirty="0"/>
          </a:p>
        </p:txBody>
      </p:sp>
      <p:pic>
        <p:nvPicPr>
          <p:cNvPr id="16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24" y="735680"/>
            <a:ext cx="1407318" cy="56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6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*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722688" y="1557338"/>
            <a:ext cx="5262561" cy="1016000"/>
          </a:xfrm>
          <a:solidFill>
            <a:schemeClr val="accent2"/>
          </a:solidFill>
        </p:spPr>
        <p:txBody>
          <a:bodyPr lIns="154800" tIns="154800" rIns="154800" bIns="169200" anchor="t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22689" y="2573337"/>
            <a:ext cx="5262560" cy="506413"/>
          </a:xfrm>
          <a:solidFill>
            <a:schemeClr val="accent2"/>
          </a:solidFill>
        </p:spPr>
        <p:txBody>
          <a:bodyPr lIns="154800" tIns="169200" rIns="154800" bIns="169200" anchor="b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[TITLE IMAGE</a:t>
            </a:r>
            <a:br>
              <a:rPr lang="en-AU" dirty="0"/>
            </a:br>
            <a:r>
              <a:rPr lang="en-AU" dirty="0"/>
              <a:t>Use this slide from under ‘Supplementary Slides’</a:t>
            </a:r>
            <a:br>
              <a:rPr lang="en-AU" dirty="0"/>
            </a:br>
            <a:r>
              <a:rPr lang="en-AU" dirty="0"/>
              <a:t>Click icon to add picture. You will need to send </a:t>
            </a:r>
            <a:br>
              <a:rPr lang="en-AU" dirty="0"/>
            </a:br>
            <a:r>
              <a:rPr lang="en-AU" dirty="0"/>
              <a:t>image to back to bring other elements forward]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949440" y="567525"/>
            <a:ext cx="1720979" cy="124807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  <a:lvl2pPr marL="176213" indent="0">
              <a:buNone/>
              <a:defRPr/>
            </a:lvl2pPr>
          </a:lstStyle>
          <a:p>
            <a:pPr lvl="0"/>
            <a:r>
              <a:rPr lang="en-AU" dirty="0"/>
              <a:t>[Date]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152636" y="25776"/>
            <a:ext cx="1044117" cy="1933906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AU" sz="1050" dirty="0"/>
              <a:t>The title</a:t>
            </a:r>
            <a:r>
              <a:rPr lang="en-AU" sz="1050" baseline="0" dirty="0"/>
              <a:t> and subtitle text boxes are separate. If you resize the left side, please ensure you move them both to the same position.</a:t>
            </a:r>
            <a:endParaRPr lang="en-AU" sz="1050" dirty="0"/>
          </a:p>
        </p:txBody>
      </p:sp>
    </p:spTree>
    <p:extLst>
      <p:ext uri="{BB962C8B-B14F-4D97-AF65-F5344CB8AC3E}">
        <p14:creationId xmlns:p14="http://schemas.microsoft.com/office/powerpoint/2010/main" val="36723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9" y="1219200"/>
            <a:ext cx="2786061" cy="3549650"/>
          </a:xfrm>
          <a:solidFill>
            <a:srgbClr val="FF0000"/>
          </a:solidFill>
        </p:spPr>
        <p:txBody>
          <a:bodyPr lIns="154800" tIns="154800" rIns="154800" bIns="15480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7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1489" y="267494"/>
            <a:ext cx="8204400" cy="442119"/>
          </a:xfrm>
        </p:spPr>
        <p:txBody>
          <a:bodyPr>
            <a:noAutofit/>
          </a:bodyPr>
          <a:lstStyle>
            <a:lvl1pPr marL="539750" indent="-539750">
              <a:buClr>
                <a:schemeClr val="accent2"/>
              </a:buClr>
              <a:buFont typeface="+mj-lt"/>
              <a:buAutoNum type="arabicPeriod"/>
              <a:defRPr sz="36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3413125" y="1219200"/>
            <a:ext cx="5262764" cy="354965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570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13125" y="1219200"/>
            <a:ext cx="5264150" cy="3549650"/>
          </a:xfrm>
          <a:solidFill>
            <a:schemeClr val="accent1"/>
          </a:solidFill>
        </p:spPr>
        <p:txBody>
          <a:bodyPr lIns="0" tIns="0" rIns="0" bIns="144000" anchor="b">
            <a:noAutofit/>
          </a:bodyPr>
          <a:lstStyle>
            <a:lvl1pPr marL="0" indent="0" algn="r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None/>
              <a:defRPr sz="27800" b="1" kern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8" y="1219200"/>
            <a:ext cx="2786062" cy="3549650"/>
          </a:xfrm>
          <a:solidFill>
            <a:srgbClr val="FF0000"/>
          </a:solidFill>
        </p:spPr>
        <p:txBody>
          <a:bodyPr lIns="154800" tIns="154800" rIns="154800" bIns="15480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7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1488" y="266400"/>
            <a:ext cx="8205787" cy="442800"/>
          </a:xfrm>
        </p:spPr>
        <p:txBody>
          <a:bodyPr>
            <a:noAutofit/>
          </a:bodyPr>
          <a:lstStyle>
            <a:lvl1pPr marL="0" indent="0">
              <a:buClr>
                <a:schemeClr val="accent2"/>
              </a:buClr>
              <a:buFont typeface="+mj-lt"/>
              <a:buNone/>
              <a:defRPr sz="36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279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end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471488" y="266400"/>
            <a:ext cx="8205787" cy="60016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AU" sz="3600" b="1" dirty="0">
                <a:solidFill>
                  <a:schemeClr val="accent1"/>
                </a:solidFill>
              </a:rPr>
              <a:t>Appendices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8" y="1219200"/>
            <a:ext cx="4333875" cy="3549650"/>
          </a:xfrm>
          <a:solidFill>
            <a:srgbClr val="FF0000"/>
          </a:solidFill>
        </p:spPr>
        <p:txBody>
          <a:bodyPr lIns="309600" tIns="309600" rIns="309600" bIns="309600" anchor="t">
            <a:noAutofit/>
          </a:bodyPr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[Chapters]</a:t>
            </a:r>
          </a:p>
        </p:txBody>
      </p:sp>
    </p:spTree>
    <p:extLst>
      <p:ext uri="{BB962C8B-B14F-4D97-AF65-F5344CB8AC3E}">
        <p14:creationId xmlns:p14="http://schemas.microsoft.com/office/powerpoint/2010/main" val="121841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ward-looking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1960" y="266400"/>
            <a:ext cx="823531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3600" b="1" dirty="0">
                <a:solidFill>
                  <a:schemeClr val="accent1"/>
                </a:solidFill>
              </a:rPr>
              <a:t>Forward-looking Information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6250" y="1219200"/>
            <a:ext cx="6496050" cy="3549650"/>
          </a:xfrm>
          <a:solidFill>
            <a:schemeClr val="bg2"/>
          </a:solidFill>
        </p:spPr>
        <p:txBody>
          <a:bodyPr lIns="309600" tIns="309600" rIns="309600" bIns="30960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+mj-lt"/>
              <a:buNone/>
              <a:defRPr sz="17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[Enter text]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717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13125" y="1219200"/>
            <a:ext cx="5264150" cy="3549650"/>
          </a:xfrm>
          <a:solidFill>
            <a:schemeClr val="accent1"/>
          </a:solidFill>
        </p:spPr>
        <p:txBody>
          <a:bodyPr lIns="0" tIns="0" rIns="0" bIns="144000" anchor="b">
            <a:noAutofit/>
          </a:bodyPr>
          <a:lstStyle>
            <a:lvl1pPr marL="0" indent="0" algn="r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None/>
              <a:defRPr sz="27800" b="1" kern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8" y="1219200"/>
            <a:ext cx="2786062" cy="3549650"/>
          </a:xfrm>
          <a:solidFill>
            <a:srgbClr val="FF0000"/>
          </a:solidFill>
        </p:spPr>
        <p:txBody>
          <a:bodyPr lIns="154800" tIns="154800" rIns="154800" bIns="15480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7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1488" y="295584"/>
            <a:ext cx="8205787" cy="442800"/>
          </a:xfrm>
        </p:spPr>
        <p:txBody>
          <a:bodyPr>
            <a:noAutofit/>
          </a:bodyPr>
          <a:lstStyle>
            <a:lvl1pPr marL="0" indent="0">
              <a:buClr>
                <a:schemeClr val="accent2"/>
              </a:buClr>
              <a:buFont typeface="+mj-lt"/>
              <a:buNone/>
              <a:defRPr sz="2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43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0" y="303498"/>
            <a:ext cx="8204400" cy="405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1600" y="1187450"/>
            <a:ext cx="8204400" cy="3581399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020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&amp;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471488" y="1188000"/>
            <a:ext cx="4024312" cy="358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76250" y="303498"/>
            <a:ext cx="8201026" cy="40570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4652962" y="1188000"/>
            <a:ext cx="4024313" cy="35880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613"/>
            <a:ext cx="8204400" cy="277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5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78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471487" y="1187999"/>
            <a:ext cx="8205787" cy="1723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76250" y="303498"/>
            <a:ext cx="8201026" cy="40570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613"/>
            <a:ext cx="8204400" cy="277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6"/>
          </p:nvPr>
        </p:nvSpPr>
        <p:spPr>
          <a:xfrm>
            <a:off x="471488" y="3039802"/>
            <a:ext cx="8205787" cy="1726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5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574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Pic &amp; Fea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876674" y="1219201"/>
            <a:ext cx="4799214" cy="3549650"/>
          </a:xfrm>
          <a:solidFill>
            <a:schemeClr val="accent1"/>
          </a:solidFill>
        </p:spPr>
        <p:txBody>
          <a:bodyPr lIns="154800" tIns="136800" rIns="154800" bIns="15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488" y="1219200"/>
            <a:ext cx="3251199" cy="354965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296129"/>
            <a:ext cx="8204400" cy="41348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613"/>
            <a:ext cx="8204400" cy="277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2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075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 Title, Pic &amp; Fea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876674" y="1219201"/>
            <a:ext cx="4799214" cy="3549650"/>
          </a:xfrm>
          <a:solidFill>
            <a:schemeClr val="accent1"/>
          </a:solidFill>
        </p:spPr>
        <p:txBody>
          <a:bodyPr lIns="154800" tIns="136800" rIns="154800" bIns="15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488" y="1219200"/>
            <a:ext cx="3251199" cy="354965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296129"/>
            <a:ext cx="8204400" cy="413484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613"/>
            <a:ext cx="8204400" cy="277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2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415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Pic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652962" y="1188000"/>
            <a:ext cx="4023037" cy="3582000"/>
          </a:xfrm>
          <a:noFill/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600" y="1219200"/>
            <a:ext cx="4024800" cy="1692275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71600" y="3077819"/>
            <a:ext cx="4024200" cy="16920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1600" y="296129"/>
            <a:ext cx="8204400" cy="4134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107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ic &amp;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512151" y="1240631"/>
            <a:ext cx="4163850" cy="3506400"/>
          </a:xfrm>
          <a:noFill/>
          <a:ln w="38100">
            <a:solidFill>
              <a:schemeClr val="accent1"/>
            </a:solidFill>
            <a:miter lim="800000"/>
          </a:ln>
        </p:spPr>
        <p:txBody>
          <a:bodyPr lIns="154800" tIns="90000" rIns="154800" bIns="154800">
            <a:normAutofit/>
          </a:bodyPr>
          <a:lstStyle>
            <a:lvl1pPr marL="0" indent="0">
              <a:buNone/>
              <a:defRPr sz="2200" i="1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[Enter text]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1600" y="296129"/>
            <a:ext cx="8204400" cy="4134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601" y="1219200"/>
            <a:ext cx="1857262" cy="354965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2491819" y="3079749"/>
            <a:ext cx="1857375" cy="16920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2491819" y="1219200"/>
            <a:ext cx="1857376" cy="1692275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581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ic &amp;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1600" y="296129"/>
            <a:ext cx="8204400" cy="4134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495800" y="1158240"/>
            <a:ext cx="4180200" cy="3610609"/>
          </a:xfrm>
          <a:noFill/>
          <a:ln w="38100"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2200" i="1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[Enter text]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600" y="1219200"/>
            <a:ext cx="1857600" cy="354965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2502000" y="3096000"/>
            <a:ext cx="1828800" cy="1660150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  <a:miter lim="800000"/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2491200" y="1219200"/>
            <a:ext cx="1856234" cy="1692275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993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ic &amp;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601" y="1219200"/>
            <a:ext cx="1857262" cy="354965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2491819" y="3079749"/>
            <a:ext cx="1857375" cy="16920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2491819" y="1219200"/>
            <a:ext cx="1857376" cy="1692275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495800" y="1158240"/>
            <a:ext cx="4180200" cy="3610609"/>
          </a:xfrm>
          <a:noFill/>
          <a:ln w="38100"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2200" i="1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[Enter text]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2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756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600" y="1219200"/>
            <a:ext cx="8204400" cy="3549649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812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8" y="1219200"/>
            <a:ext cx="4333875" cy="3549650"/>
          </a:xfrm>
          <a:solidFill>
            <a:srgbClr val="FF0000"/>
          </a:solidFill>
        </p:spPr>
        <p:txBody>
          <a:bodyPr lIns="309600" tIns="309600" rIns="309600" bIns="309600" anchor="t">
            <a:noAutofit/>
          </a:bodyPr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[Chapters]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Contents or Agenda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607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9"/>
          <p:cNvSpPr>
            <a:spLocks noGrp="1"/>
          </p:cNvSpPr>
          <p:nvPr>
            <p:ph sz="quarter" idx="22" hasCustomPrompt="1"/>
          </p:nvPr>
        </p:nvSpPr>
        <p:spPr>
          <a:xfrm>
            <a:off x="4817777" y="1724026"/>
            <a:ext cx="3859498" cy="3044824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8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482315" y="1724025"/>
            <a:ext cx="2011362" cy="3044826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9" name="Content Placeholder 9"/>
          <p:cNvSpPr>
            <a:spLocks noGrp="1"/>
          </p:cNvSpPr>
          <p:nvPr>
            <p:ph sz="quarter" idx="21" hasCustomPrompt="1"/>
          </p:nvPr>
        </p:nvSpPr>
        <p:spPr>
          <a:xfrm>
            <a:off x="2649251" y="1724026"/>
            <a:ext cx="2012951" cy="3044824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71488" y="1363578"/>
            <a:ext cx="4190715" cy="19376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[Chart title]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4817777" y="1363578"/>
            <a:ext cx="3859497" cy="19376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[Chart title]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296129"/>
            <a:ext cx="8205787" cy="41348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613"/>
            <a:ext cx="8204400" cy="277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589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Fea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71487" y="1219200"/>
            <a:ext cx="8205787" cy="1352550"/>
          </a:xfrm>
          <a:solidFill>
            <a:schemeClr val="accent1"/>
          </a:solidFill>
        </p:spPr>
        <p:txBody>
          <a:bodyPr lIns="154800" tIns="126000" rIns="154800" bIns="1548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1"/>
          </p:nvPr>
        </p:nvSpPr>
        <p:spPr>
          <a:xfrm>
            <a:off x="471488" y="2741379"/>
            <a:ext cx="4181475" cy="2027471"/>
          </a:xfrm>
          <a:custGeom>
            <a:avLst/>
            <a:gdLst>
              <a:gd name="connsiteX0" fmla="*/ 0 w 4217664"/>
              <a:gd name="connsiteY0" fmla="*/ 0 h 2052227"/>
              <a:gd name="connsiteX1" fmla="*/ 3191551 w 4217664"/>
              <a:gd name="connsiteY1" fmla="*/ 0 h 2052227"/>
              <a:gd name="connsiteX2" fmla="*/ 4217664 w 4217664"/>
              <a:gd name="connsiteY2" fmla="*/ 1026114 h 2052227"/>
              <a:gd name="connsiteX3" fmla="*/ 3191551 w 4217664"/>
              <a:gd name="connsiteY3" fmla="*/ 2052227 h 2052227"/>
              <a:gd name="connsiteX4" fmla="*/ 0 w 4217664"/>
              <a:gd name="connsiteY4" fmla="*/ 2052227 h 2052227"/>
              <a:gd name="connsiteX5" fmla="*/ 0 w 4217664"/>
              <a:gd name="connsiteY5" fmla="*/ 0 h 2052227"/>
              <a:gd name="connsiteX0" fmla="*/ 0 w 4217664"/>
              <a:gd name="connsiteY0" fmla="*/ 0 h 2052227"/>
              <a:gd name="connsiteX1" fmla="*/ 3918914 w 4217664"/>
              <a:gd name="connsiteY1" fmla="*/ 0 h 2052227"/>
              <a:gd name="connsiteX2" fmla="*/ 4217664 w 4217664"/>
              <a:gd name="connsiteY2" fmla="*/ 1026114 h 2052227"/>
              <a:gd name="connsiteX3" fmla="*/ 3191551 w 4217664"/>
              <a:gd name="connsiteY3" fmla="*/ 2052227 h 2052227"/>
              <a:gd name="connsiteX4" fmla="*/ 0 w 4217664"/>
              <a:gd name="connsiteY4" fmla="*/ 2052227 h 2052227"/>
              <a:gd name="connsiteX5" fmla="*/ 0 w 4217664"/>
              <a:gd name="connsiteY5" fmla="*/ 0 h 2052227"/>
              <a:gd name="connsiteX0" fmla="*/ 0 w 4217664"/>
              <a:gd name="connsiteY0" fmla="*/ 0 h 2052227"/>
              <a:gd name="connsiteX1" fmla="*/ 3918914 w 4217664"/>
              <a:gd name="connsiteY1" fmla="*/ 0 h 2052227"/>
              <a:gd name="connsiteX2" fmla="*/ 4217664 w 4217664"/>
              <a:gd name="connsiteY2" fmla="*/ 1026114 h 2052227"/>
              <a:gd name="connsiteX3" fmla="*/ 3918914 w 4217664"/>
              <a:gd name="connsiteY3" fmla="*/ 2041836 h 2052227"/>
              <a:gd name="connsiteX4" fmla="*/ 0 w 4217664"/>
              <a:gd name="connsiteY4" fmla="*/ 2052227 h 2052227"/>
              <a:gd name="connsiteX5" fmla="*/ 0 w 4217664"/>
              <a:gd name="connsiteY5" fmla="*/ 0 h 205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7664" h="2052227">
                <a:moveTo>
                  <a:pt x="0" y="0"/>
                </a:moveTo>
                <a:lnTo>
                  <a:pt x="3918914" y="0"/>
                </a:lnTo>
                <a:lnTo>
                  <a:pt x="4217664" y="1026114"/>
                </a:lnTo>
                <a:lnTo>
                  <a:pt x="3918914" y="2041836"/>
                </a:lnTo>
                <a:lnTo>
                  <a:pt x="0" y="20522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80000" tIns="180000" rIns="180000" bIns="180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22"/>
          </p:nvPr>
        </p:nvSpPr>
        <p:spPr>
          <a:xfrm>
            <a:off x="4805363" y="2741379"/>
            <a:ext cx="3871911" cy="2027471"/>
          </a:xfrm>
          <a:solidFill>
            <a:schemeClr val="accent2"/>
          </a:solidFill>
        </p:spPr>
        <p:txBody>
          <a:bodyPr lIns="180000" tIns="180000" rIns="180000" bIns="180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0" y="709613"/>
            <a:ext cx="8204400" cy="277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2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626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Pic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71488" y="1219200"/>
            <a:ext cx="4024312" cy="3549650"/>
          </a:xfrm>
          <a:solidFill>
            <a:schemeClr val="accent1"/>
          </a:solidFill>
          <a:ln w="38100">
            <a:noFill/>
          </a:ln>
        </p:spPr>
        <p:txBody>
          <a:bodyPr lIns="154800" tIns="111600" rIns="154800" bIns="154800">
            <a:normAutofit/>
          </a:bodyPr>
          <a:lstStyle>
            <a:lvl1pPr marL="0" indent="0">
              <a:buNone/>
              <a:defRPr sz="2200" i="1" baseline="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[Quote text]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27064" y="4427549"/>
            <a:ext cx="3714750" cy="297280"/>
          </a:xfrm>
        </p:spPr>
        <p:txBody>
          <a:bodyPr/>
          <a:lstStyle>
            <a:lvl1pPr marL="0" indent="0">
              <a:buNone/>
              <a:tabLst>
                <a:tab pos="93663" algn="l"/>
              </a:tabLs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652963" y="1220399"/>
            <a:ext cx="1546225" cy="1692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AU" dirty="0">
                <a:solidFill>
                  <a:schemeClr val="bg1"/>
                </a:solidFill>
              </a:rPr>
              <a:t> </a:t>
            </a:r>
            <a:r>
              <a:rPr lang="en-AU" sz="11500" dirty="0">
                <a:solidFill>
                  <a:schemeClr val="bg1"/>
                </a:solidFill>
              </a:rPr>
              <a:t>“”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123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Image 3" descr="C:\Users\catherine.huon.ext\Documents\4_1_1_presentations_Powerpoint\Format 16_9.png"/>
          <p:cNvPicPr>
            <a:picLocks noChangeAspect="1"/>
          </p:cNvPicPr>
          <p:nvPr userDrawn="1"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08" y="375506"/>
            <a:ext cx="914501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722688" y="1557338"/>
            <a:ext cx="5262561" cy="1522412"/>
          </a:xfrm>
          <a:solidFill>
            <a:schemeClr val="accent2"/>
          </a:solidFill>
        </p:spPr>
        <p:txBody>
          <a:bodyPr lIns="154800" tIns="154800" rIns="154800" bIns="169200" anchor="t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[Merci text]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949440" y="567525"/>
            <a:ext cx="1720979" cy="124807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  <a:lvl2pPr marL="176213" indent="0">
              <a:buNone/>
              <a:defRPr/>
            </a:lvl2pPr>
          </a:lstStyle>
          <a:p>
            <a:pPr lvl="0"/>
            <a:r>
              <a:rPr lang="en-AU" dirty="0"/>
              <a:t>[Date]</a:t>
            </a:r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24" y="735680"/>
            <a:ext cx="1407318" cy="56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Pre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3" descr="C:\Users\catherine.huon.ext\Documents\4_1_1_presentations_Powerpoint\Format 16_9.png"/>
          <p:cNvPicPr>
            <a:picLocks noChangeAspect="1"/>
          </p:cNvPicPr>
          <p:nvPr userDrawn="1"/>
        </p:nvPicPr>
        <p:blipFill rotWithShape="1"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08" y="375506"/>
            <a:ext cx="914501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722688" y="1557338"/>
            <a:ext cx="5262561" cy="1522412"/>
          </a:xfrm>
          <a:solidFill>
            <a:schemeClr val="accent2"/>
          </a:solidFill>
        </p:spPr>
        <p:txBody>
          <a:bodyPr lIns="154800" tIns="154800" rIns="154800" bIns="169200" anchor="t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[Merci text]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949440" y="567525"/>
            <a:ext cx="1720979" cy="124807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  <a:lvl2pPr marL="176213" indent="0">
              <a:buNone/>
              <a:defRPr/>
            </a:lvl2pPr>
          </a:lstStyle>
          <a:p>
            <a:pPr lvl="0"/>
            <a:r>
              <a:rPr lang="en-AU" dirty="0"/>
              <a:t>[Date]</a:t>
            </a:r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24" y="735680"/>
            <a:ext cx="1407318" cy="56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9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*Thank You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722688" y="1557338"/>
            <a:ext cx="5262561" cy="1522412"/>
          </a:xfrm>
          <a:solidFill>
            <a:schemeClr val="accent2"/>
          </a:solidFill>
        </p:spPr>
        <p:txBody>
          <a:bodyPr lIns="154800" tIns="154800" rIns="154800" bIns="169200" anchor="t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[Thank you text]</a:t>
            </a:r>
          </a:p>
        </p:txBody>
      </p:sp>
      <p:pic>
        <p:nvPicPr>
          <p:cNvPr id="20" name="Image 3" descr="C:\Users\catherine.huon.ext\Documents\4_1_1_presentations_Powerpoint\Format 16_9.png"/>
          <p:cNvPicPr>
            <a:picLocks noChangeAspect="1"/>
          </p:cNvPicPr>
          <p:nvPr userDrawn="1"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08" y="375506"/>
            <a:ext cx="914501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9025" y="779212"/>
            <a:ext cx="1427585" cy="475862"/>
          </a:xfrm>
          <a:prstGeom prst="rect">
            <a:avLst/>
          </a:prstGeom>
        </p:spPr>
      </p:pic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[THANK YOU IMAGE</a:t>
            </a:r>
            <a:br>
              <a:rPr lang="en-AU" dirty="0"/>
            </a:br>
            <a:r>
              <a:rPr lang="en-AU" dirty="0"/>
              <a:t>Use this slide from under ‘Supplementary Slides’</a:t>
            </a:r>
            <a:br>
              <a:rPr lang="en-AU" dirty="0"/>
            </a:br>
            <a:r>
              <a:rPr lang="en-AU" dirty="0"/>
              <a:t>Click icon to add picture. You will need to send </a:t>
            </a:r>
            <a:br>
              <a:rPr lang="en-AU" dirty="0"/>
            </a:br>
            <a:r>
              <a:rPr lang="en-AU" dirty="0"/>
              <a:t>image to back to bring other elements forward]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949440" y="567525"/>
            <a:ext cx="1720979" cy="124807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  <a:lvl2pPr marL="176213" indent="0">
              <a:buNone/>
              <a:defRPr/>
            </a:lvl2pPr>
          </a:lstStyle>
          <a:p>
            <a:pPr lvl="0"/>
            <a:r>
              <a:rPr lang="en-AU" dirty="0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7575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070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179930"/>
            <a:ext cx="8316000" cy="1391820"/>
          </a:xfrm>
        </p:spPr>
        <p:txBody>
          <a:bodyPr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/>
            </a:lvl3pPr>
            <a:lvl4pPr marL="1616075" indent="-179388">
              <a:buClr>
                <a:schemeClr val="bg2"/>
              </a:buClr>
              <a:defRPr/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 bwMode="gray">
          <a:xfrm>
            <a:off x="447677" y="2571750"/>
            <a:ext cx="2724151" cy="1728788"/>
          </a:xfrm>
          <a:solidFill>
            <a:schemeClr val="tx2"/>
          </a:solidFill>
        </p:spPr>
        <p:txBody>
          <a:bodyPr anchor="ctr"/>
          <a:lstStyle>
            <a:lvl1pPr marL="0" indent="0" algn="ctr">
              <a:buFontTx/>
              <a:buNone/>
              <a:defRPr sz="4000" b="0">
                <a:solidFill>
                  <a:schemeClr val="bg1"/>
                </a:solidFill>
              </a:defRPr>
            </a:lvl1pPr>
            <a:lvl2pPr marL="3175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25122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Title Image-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13125" y="1219200"/>
            <a:ext cx="5264150" cy="3549650"/>
          </a:xfrm>
          <a:solidFill>
            <a:schemeClr val="accent1"/>
          </a:solidFill>
        </p:spPr>
        <p:txBody>
          <a:bodyPr lIns="0" tIns="0" rIns="0" bIns="144000" anchor="b">
            <a:noAutofit/>
          </a:bodyPr>
          <a:lstStyle>
            <a:lvl1pPr marL="0" indent="0" algn="r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None/>
              <a:defRPr sz="27800" b="1" kern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8" y="1219200"/>
            <a:ext cx="2786062" cy="3549650"/>
          </a:xfrm>
          <a:solidFill>
            <a:srgbClr val="FF0000"/>
          </a:solidFill>
        </p:spPr>
        <p:txBody>
          <a:bodyPr lIns="154800" tIns="154800" rIns="154800" bIns="15480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7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1488" y="266400"/>
            <a:ext cx="8205787" cy="4428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Clr>
                <a:schemeClr val="accent2"/>
              </a:buClr>
              <a:buFont typeface="+mj-lt"/>
              <a:buNone/>
              <a:defRPr sz="36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062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-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0" y="303498"/>
            <a:ext cx="8204400" cy="405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Assemblée Générale Mixte SODEXO SA - 23 janvier 2018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1600" y="1187450"/>
            <a:ext cx="8204400" cy="3581399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258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471488" y="295428"/>
            <a:ext cx="8205787" cy="35394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AU" sz="2000" b="1" dirty="0">
                <a:solidFill>
                  <a:schemeClr val="accent1"/>
                </a:solidFill>
              </a:rPr>
              <a:t>ANNEXES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8" y="1219200"/>
            <a:ext cx="4333875" cy="3549650"/>
          </a:xfrm>
          <a:solidFill>
            <a:srgbClr val="FF0000"/>
          </a:solidFill>
        </p:spPr>
        <p:txBody>
          <a:bodyPr lIns="309600" tIns="309600" rIns="309600" bIns="309600" anchor="t">
            <a:noAutofit/>
          </a:bodyPr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[Chapters]</a:t>
            </a:r>
          </a:p>
        </p:txBody>
      </p:sp>
    </p:spTree>
    <p:extLst>
      <p:ext uri="{BB962C8B-B14F-4D97-AF65-F5344CB8AC3E}">
        <p14:creationId xmlns:p14="http://schemas.microsoft.com/office/powerpoint/2010/main" val="159945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ward-looking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56708" y="293594"/>
            <a:ext cx="823531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000" b="1" dirty="0">
                <a:solidFill>
                  <a:schemeClr val="accent1"/>
                </a:solidFill>
              </a:rPr>
              <a:t>INFORMATIONS</a:t>
            </a:r>
            <a:r>
              <a:rPr lang="en-AU" sz="2000" b="1" baseline="0" dirty="0">
                <a:solidFill>
                  <a:schemeClr val="accent1"/>
                </a:solidFill>
              </a:rPr>
              <a:t> PREVISIONNELLES</a:t>
            </a:r>
            <a:endParaRPr lang="en-AU" sz="2000" b="1" dirty="0">
              <a:solidFill>
                <a:schemeClr val="accent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6250" y="1219200"/>
            <a:ext cx="6496050" cy="3549650"/>
          </a:xfrm>
          <a:solidFill>
            <a:schemeClr val="bg2"/>
          </a:solidFill>
        </p:spPr>
        <p:txBody>
          <a:bodyPr lIns="309600" tIns="309600" rIns="309600" bIns="30960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+mj-lt"/>
              <a:buNone/>
              <a:defRPr sz="17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[Enter text]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611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0" y="303498"/>
            <a:ext cx="8204400" cy="405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1600" y="1187450"/>
            <a:ext cx="8204400" cy="3581399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49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7" y="296129"/>
            <a:ext cx="8205787" cy="5400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188000"/>
            <a:ext cx="8205786" cy="34163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47669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‹N°›</a:t>
            </a:fld>
            <a:endParaRPr lang="en-A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76250" y="4840002"/>
            <a:ext cx="3591694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4757216"/>
            <a:ext cx="9144000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14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841" r:id="rId20"/>
    <p:sldLayoutId id="2147483842" r:id="rId21"/>
    <p:sldLayoutId id="2147483843" r:id="rId22"/>
    <p:sldLayoutId id="2147483844" r:id="rId23"/>
    <p:sldLayoutId id="2147483845" r:id="rId24"/>
    <p:sldLayoutId id="2147483846" r:id="rId25"/>
    <p:sldLayoutId id="2147483847" r:id="rId26"/>
    <p:sldLayoutId id="2147483848" r:id="rId27"/>
    <p:sldLayoutId id="2147483849" r:id="rId28"/>
    <p:sldLayoutId id="2147483850" r:id="rId29"/>
    <p:sldLayoutId id="2147483851" r:id="rId30"/>
    <p:sldLayoutId id="2147483852" r:id="rId31"/>
    <p:sldLayoutId id="2147483853" r:id="rId32"/>
    <p:sldLayoutId id="2147483854" r:id="rId33"/>
    <p:sldLayoutId id="2147483855" r:id="rId34"/>
    <p:sldLayoutId id="2147483856" r:id="rId35"/>
    <p:sldLayoutId id="2147483857" r:id="rId36"/>
    <p:sldLayoutId id="2147483858" r:id="rId37"/>
    <p:sldLayoutId id="2147483859" r:id="rId38"/>
    <p:sldLayoutId id="2147483860" r:id="rId39"/>
    <p:sldLayoutId id="2147483861" r:id="rId40"/>
    <p:sldLayoutId id="2147483862" r:id="rId41"/>
    <p:sldLayoutId id="2147483863" r:id="rId42"/>
    <p:sldLayoutId id="2147483772" r:id="rId43"/>
    <p:sldLayoutId id="2147483803" r:id="rId44"/>
    <p:sldLayoutId id="2147483767" r:id="rId45"/>
    <p:sldLayoutId id="2147483774" r:id="rId46"/>
    <p:sldLayoutId id="2147483773" r:id="rId47"/>
    <p:sldLayoutId id="2147483816" r:id="rId48"/>
    <p:sldLayoutId id="2147483776" r:id="rId49"/>
    <p:sldLayoutId id="2147483791" r:id="rId50"/>
    <p:sldLayoutId id="2147483652" r:id="rId51"/>
    <p:sldLayoutId id="2147483817" r:id="rId52"/>
    <p:sldLayoutId id="2147483650" r:id="rId53"/>
    <p:sldLayoutId id="2147483814" r:id="rId54"/>
    <p:sldLayoutId id="2147483782" r:id="rId55"/>
    <p:sldLayoutId id="2147483809" r:id="rId56"/>
    <p:sldLayoutId id="2147483810" r:id="rId57"/>
    <p:sldLayoutId id="2147483811" r:id="rId58"/>
    <p:sldLayoutId id="2147483790" r:id="rId59"/>
    <p:sldLayoutId id="2147483795" r:id="rId60"/>
    <p:sldLayoutId id="2147483797" r:id="rId61"/>
    <p:sldLayoutId id="2147483798" r:id="rId62"/>
    <p:sldLayoutId id="2147483801" r:id="rId63"/>
    <p:sldLayoutId id="2147483802" r:id="rId64"/>
    <p:sldLayoutId id="2147483804" r:id="rId65"/>
    <p:sldLayoutId id="2147483654" r:id="rId66"/>
    <p:sldLayoutId id="2147483865" r:id="rId67"/>
    <p:sldLayoutId id="2147483954" r:id="rId68"/>
    <p:sldLayoutId id="2147483955" r:id="rId6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816373" rtl="0" eaLnBrk="1" latinLnBrk="0" hangingPunct="1">
        <a:spcBef>
          <a:spcPct val="0"/>
        </a:spcBef>
        <a:buNone/>
        <a:defRPr sz="20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816373" rtl="0" eaLnBrk="1" latinLnBrk="0" hangingPunct="1">
        <a:spcBef>
          <a:spcPts val="381"/>
        </a:spcBef>
        <a:spcAft>
          <a:spcPts val="381"/>
        </a:spcAft>
        <a:buClr>
          <a:schemeClr val="accent2"/>
        </a:buClr>
        <a:buFont typeface="Wingdings" panose="05000000000000000000" pitchFamily="2" charset="2"/>
        <a:buChar char="§"/>
        <a:defRPr sz="15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3538" indent="-187325" algn="l" defTabSz="816373" rtl="0" eaLnBrk="1" latinLnBrk="0" hangingPunct="1">
        <a:spcBef>
          <a:spcPts val="190"/>
        </a:spcBef>
        <a:spcAft>
          <a:spcPts val="190"/>
        </a:spcAft>
        <a:buClr>
          <a:schemeClr val="accent2"/>
        </a:buClr>
        <a:buSzPct val="120000"/>
        <a:buFont typeface="Arial" panose="020B0604020202020204" pitchFamily="34" charset="0"/>
        <a:buChar char="›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39750" indent="-176213" algn="l" defTabSz="816373" rtl="0" eaLnBrk="1" latinLnBrk="0" hangingPunct="1">
        <a:spcBef>
          <a:spcPts val="190"/>
        </a:spcBef>
        <a:spcAft>
          <a:spcPts val="190"/>
        </a:spcAft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8" indent="0" algn="l" defTabSz="816373" rtl="0" eaLnBrk="1" latinLnBrk="0" hangingPunct="1">
        <a:spcBef>
          <a:spcPts val="381"/>
        </a:spcBef>
        <a:spcAft>
          <a:spcPts val="381"/>
        </a:spcAft>
        <a:buClr>
          <a:schemeClr val="accent1"/>
        </a:buClr>
        <a:buFont typeface="Arial" panose="020B0604020202020204" pitchFamily="34" charset="0"/>
        <a:buNone/>
        <a:defRPr sz="1700" b="1" kern="1200" baseline="0">
          <a:solidFill>
            <a:srgbClr val="7F7F7F"/>
          </a:solidFill>
          <a:latin typeface="+mn-lt"/>
          <a:ea typeface="+mn-ea"/>
          <a:cs typeface="+mn-cs"/>
        </a:defRPr>
      </a:lvl4pPr>
      <a:lvl5pPr marL="0" indent="0" algn="l" defTabSz="816373" rtl="0" eaLnBrk="1" latinLnBrk="0" hangingPunct="1">
        <a:spcBef>
          <a:spcPts val="190"/>
        </a:spcBef>
        <a:spcAft>
          <a:spcPts val="190"/>
        </a:spcAft>
        <a:buClr>
          <a:schemeClr val="accent1"/>
        </a:buClr>
        <a:buFont typeface="Arial" pitchFamily="34" charset="0"/>
        <a:buNone/>
        <a:defRPr sz="1500" b="1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2245026" indent="-204093" algn="l" defTabSz="8163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212" indent="-204093" algn="l" defTabSz="8163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99" indent="-204093" algn="l" defTabSz="8163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85" indent="-204093" algn="l" defTabSz="8163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7" algn="l" defTabSz="8163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73" algn="l" defTabSz="8163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60" algn="l" defTabSz="8163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46" algn="l" defTabSz="8163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32" algn="l" defTabSz="8163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19" algn="l" defTabSz="8163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05" algn="l" defTabSz="8163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92" algn="l" defTabSz="8163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00">
          <p15:clr>
            <a:srgbClr val="F26B43"/>
          </p15:clr>
        </p15:guide>
        <p15:guide id="29" pos="2880" userDrawn="1">
          <p15:clr>
            <a:srgbClr val="F26B43"/>
          </p15:clr>
        </p15:guide>
        <p15:guide id="54" pos="5466">
          <p15:clr>
            <a:srgbClr val="F26B43"/>
          </p15:clr>
        </p15:guide>
        <p15:guide id="58" orient="horz" pos="342">
          <p15:clr>
            <a:srgbClr val="F26B43"/>
          </p15:clr>
        </p15:guide>
        <p15:guide id="62" orient="horz" pos="1620">
          <p15:clr>
            <a:srgbClr val="F26B43"/>
          </p15:clr>
        </p15:guide>
        <p15:guide id="74" orient="horz" pos="2896">
          <p15:clr>
            <a:srgbClr val="F26B43"/>
          </p15:clr>
        </p15:guide>
        <p15:guide id="76" orient="horz" pos="3110">
          <p15:clr>
            <a:srgbClr val="F26B43"/>
          </p15:clr>
        </p15:guide>
        <p15:guide id="77" orient="horz" pos="555">
          <p15:clr>
            <a:srgbClr val="F26B43"/>
          </p15:clr>
        </p15:guide>
        <p15:guide id="79" orient="horz" pos="768">
          <p15:clr>
            <a:srgbClr val="F26B43"/>
          </p15:clr>
        </p15:guide>
        <p15:guide id="86" pos="2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4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8.jpeg"/><Relationship Id="rId15" Type="http://schemas.openxmlformats.org/officeDocument/2006/relationships/image" Target="../media/image36.png"/><Relationship Id="rId10" Type="http://schemas.openxmlformats.org/officeDocument/2006/relationships/image" Target="../media/image16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7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2.emf"/><Relationship Id="rId4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Relationship Id="rId4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3851920" y="1557338"/>
            <a:ext cx="5133329" cy="1518468"/>
          </a:xfrm>
        </p:spPr>
        <p:txBody>
          <a:bodyPr/>
          <a:lstStyle/>
          <a:p>
            <a:pPr defTabSz="179388"/>
            <a:r>
              <a:rPr lang="fr-FR" altLang="fr-FR" dirty="0"/>
              <a:t>Assemblée Générale Mixte </a:t>
            </a:r>
          </a:p>
          <a:p>
            <a:pPr marL="514350" indent="-514350">
              <a:buFont typeface="Wingdings" panose="05000000000000000000" pitchFamily="2" charset="2"/>
              <a:buAutoNum type="arabicPlain" startAt="2017"/>
            </a:pPr>
            <a:endParaRPr lang="fr-FR" altLang="fr-FR" dirty="0"/>
          </a:p>
          <a:p>
            <a:pPr marL="514350" indent="-514350">
              <a:buFont typeface="Wingdings" panose="05000000000000000000" pitchFamily="2" charset="2"/>
              <a:buAutoNum type="arabicPlain" startAt="2017"/>
            </a:pPr>
            <a:r>
              <a:rPr lang="fr-FR" altLang="fr-FR" dirty="0"/>
              <a:t>23 janvier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007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Accélération DES ACQUISITIONS</a:t>
            </a:r>
            <a:endParaRPr lang="fr-FR" sz="2000" dirty="0"/>
          </a:p>
        </p:txBody>
      </p:sp>
      <p:pic>
        <p:nvPicPr>
          <p:cNvPr id="1026" name="Picture 2" descr="C:\Users\mathieu.scaravetti\Desktop\inspiru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0" t="22447" r="6089" b="20048"/>
          <a:stretch/>
        </p:blipFill>
        <p:spPr bwMode="auto">
          <a:xfrm>
            <a:off x="2447764" y="1921292"/>
            <a:ext cx="900685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thieu.scaravetti\Desktop\téléchargemen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74" r="8713"/>
          <a:stretch/>
        </p:blipFill>
        <p:spPr bwMode="auto">
          <a:xfrm>
            <a:off x="3959932" y="2600813"/>
            <a:ext cx="408321" cy="29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thieu.scaravetti\Desktop\psl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5138" y="1957573"/>
            <a:ext cx="925770" cy="30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u texte 5"/>
          <p:cNvSpPr txBox="1">
            <a:spLocks/>
          </p:cNvSpPr>
          <p:nvPr/>
        </p:nvSpPr>
        <p:spPr>
          <a:xfrm>
            <a:off x="471749" y="1923678"/>
            <a:ext cx="1769704" cy="1152128"/>
          </a:xfrm>
          <a:prstGeom prst="rect">
            <a:avLst/>
          </a:prstGeom>
          <a:solidFill>
            <a:schemeClr val="bg2"/>
          </a:solidFill>
        </p:spPr>
        <p:txBody>
          <a:bodyPr lIns="72000" tIns="72000" rIns="72000" bIns="72000" anchor="t"/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  <a:latin typeface="+mn-lt"/>
              </a:defRPr>
            </a:lvl2pPr>
            <a:lvl3pPr marL="1787525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3pPr>
            <a:lvl4pPr marL="2493962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4pPr>
            <a:lvl5pPr marL="2763838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chemeClr val="accent1"/>
                </a:solidFill>
              </a:rPr>
              <a:t>Enrichissement </a:t>
            </a:r>
            <a:br>
              <a:rPr lang="fr-FR" dirty="0">
                <a:solidFill>
                  <a:schemeClr val="accent1"/>
                </a:solidFill>
              </a:rPr>
            </a:br>
            <a:r>
              <a:rPr lang="fr-FR" dirty="0">
                <a:solidFill>
                  <a:schemeClr val="accent1"/>
                </a:solidFill>
              </a:rPr>
              <a:t>de l’offre</a:t>
            </a:r>
          </a:p>
        </p:txBody>
      </p:sp>
      <p:sp>
        <p:nvSpPr>
          <p:cNvPr id="15" name="Espace réservé du texte 5"/>
          <p:cNvSpPr txBox="1">
            <a:spLocks/>
          </p:cNvSpPr>
          <p:nvPr/>
        </p:nvSpPr>
        <p:spPr>
          <a:xfrm>
            <a:off x="3779912" y="1910519"/>
            <a:ext cx="45719" cy="549231"/>
          </a:xfrm>
          <a:prstGeom prst="rect">
            <a:avLst/>
          </a:prstGeom>
          <a:solidFill>
            <a:schemeClr val="accent1"/>
          </a:solidFill>
        </p:spPr>
        <p:txBody>
          <a:bodyPr lIns="180000" tIns="93600" rIns="180000" bIns="93600" anchor="t"/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  <a:latin typeface="+mn-lt"/>
              </a:defRPr>
            </a:lvl2pPr>
            <a:lvl3pPr marL="1787525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3pPr>
            <a:lvl4pPr marL="2493962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4pPr>
            <a:lvl5pPr marL="2763838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endParaRPr lang="fr-FR" dirty="0"/>
          </a:p>
        </p:txBody>
      </p:sp>
      <p:sp>
        <p:nvSpPr>
          <p:cNvPr id="17" name="Espace réservé du texte 5"/>
          <p:cNvSpPr txBox="1">
            <a:spLocks/>
          </p:cNvSpPr>
          <p:nvPr/>
        </p:nvSpPr>
        <p:spPr>
          <a:xfrm>
            <a:off x="471748" y="3853306"/>
            <a:ext cx="1769705" cy="501641"/>
          </a:xfrm>
          <a:prstGeom prst="rect">
            <a:avLst/>
          </a:prstGeom>
          <a:solidFill>
            <a:schemeClr val="bg2"/>
          </a:solidFill>
        </p:spPr>
        <p:txBody>
          <a:bodyPr lIns="72000" tIns="72000" rIns="72000" bIns="72000" anchor="t"/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  <a:latin typeface="+mn-lt"/>
              </a:defRPr>
            </a:lvl2pPr>
            <a:lvl3pPr marL="1787525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3pPr>
            <a:lvl4pPr marL="2493962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4pPr>
            <a:lvl5pPr marL="2763838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chemeClr val="accent1"/>
                </a:solidFill>
              </a:rPr>
              <a:t>Renforcement de l’expertise technique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8" b="30341"/>
          <a:stretch/>
        </p:blipFill>
        <p:spPr bwMode="auto">
          <a:xfrm>
            <a:off x="3925138" y="3826925"/>
            <a:ext cx="636062" cy="23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space réservé du texte 5"/>
          <p:cNvSpPr txBox="1">
            <a:spLocks/>
          </p:cNvSpPr>
          <p:nvPr/>
        </p:nvSpPr>
        <p:spPr>
          <a:xfrm>
            <a:off x="3779912" y="2557613"/>
            <a:ext cx="45719" cy="549231"/>
          </a:xfrm>
          <a:prstGeom prst="rect">
            <a:avLst/>
          </a:prstGeom>
          <a:solidFill>
            <a:schemeClr val="accent1"/>
          </a:solidFill>
        </p:spPr>
        <p:txBody>
          <a:bodyPr lIns="180000" tIns="93600" rIns="180000" bIns="93600" anchor="t"/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  <a:latin typeface="+mn-lt"/>
              </a:defRPr>
            </a:lvl2pPr>
            <a:lvl3pPr marL="1787525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3pPr>
            <a:lvl4pPr marL="2493962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4pPr>
            <a:lvl5pPr marL="2763838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endParaRPr lang="fr-FR" dirty="0"/>
          </a:p>
        </p:txBody>
      </p:sp>
      <p:sp>
        <p:nvSpPr>
          <p:cNvPr id="23" name="Espace réservé du texte 5"/>
          <p:cNvSpPr txBox="1">
            <a:spLocks/>
          </p:cNvSpPr>
          <p:nvPr/>
        </p:nvSpPr>
        <p:spPr>
          <a:xfrm>
            <a:off x="3779912" y="3829511"/>
            <a:ext cx="45719" cy="549231"/>
          </a:xfrm>
          <a:prstGeom prst="rect">
            <a:avLst/>
          </a:prstGeom>
          <a:solidFill>
            <a:schemeClr val="accent1"/>
          </a:solidFill>
        </p:spPr>
        <p:txBody>
          <a:bodyPr lIns="180000" tIns="93600" rIns="180000" bIns="93600" anchor="t"/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  <a:latin typeface="+mn-lt"/>
              </a:defRPr>
            </a:lvl2pPr>
            <a:lvl3pPr marL="1787525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3pPr>
            <a:lvl4pPr marL="2493962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4pPr>
            <a:lvl5pPr marL="2763838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endParaRPr lang="fr-FR" dirty="0"/>
          </a:p>
        </p:txBody>
      </p:sp>
      <p:pic>
        <p:nvPicPr>
          <p:cNvPr id="27" name="Picture 2" descr="C:\Users\mathieu.scaravetti\Desktop\logo-tadal-en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768" y="3826924"/>
            <a:ext cx="612068" cy="18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Espace réservé du texte 5"/>
          <p:cNvSpPr txBox="1">
            <a:spLocks/>
          </p:cNvSpPr>
          <p:nvPr/>
        </p:nvSpPr>
        <p:spPr>
          <a:xfrm flipH="1">
            <a:off x="5760132" y="3826924"/>
            <a:ext cx="45719" cy="554405"/>
          </a:xfrm>
          <a:prstGeom prst="rect">
            <a:avLst/>
          </a:prstGeom>
          <a:solidFill>
            <a:schemeClr val="accent4"/>
          </a:solidFill>
        </p:spPr>
        <p:txBody>
          <a:bodyPr lIns="180000" tIns="93600" rIns="180000" bIns="93600" anchor="t"/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  <a:latin typeface="+mn-lt"/>
              </a:defRPr>
            </a:lvl2pPr>
            <a:lvl3pPr marL="1787525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3pPr>
            <a:lvl4pPr marL="2493962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4pPr>
            <a:lvl5pPr marL="2763838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endParaRPr lang="fr-FR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4148" y="1923678"/>
            <a:ext cx="433058" cy="42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Espace réservé du numéro de diapositive 23"/>
          <p:cNvSpPr>
            <a:spLocks noGrp="1"/>
          </p:cNvSpPr>
          <p:nvPr>
            <p:ph type="sldNum" sz="quarter" idx="4"/>
          </p:nvPr>
        </p:nvSpPr>
        <p:spPr>
          <a:xfrm>
            <a:off x="92990" y="4842857"/>
            <a:ext cx="235646" cy="115200"/>
          </a:xfrm>
        </p:spPr>
        <p:txBody>
          <a:bodyPr/>
          <a:lstStyle/>
          <a:p>
            <a:fld id="{E917DE0E-AFB1-41FD-BC35-27DB61CA125F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0" name="Espace réservé du texte 5"/>
          <p:cNvSpPr txBox="1">
            <a:spLocks/>
          </p:cNvSpPr>
          <p:nvPr/>
        </p:nvSpPr>
        <p:spPr>
          <a:xfrm>
            <a:off x="5764275" y="1921292"/>
            <a:ext cx="45719" cy="538875"/>
          </a:xfrm>
          <a:prstGeom prst="rect">
            <a:avLst/>
          </a:prstGeom>
          <a:solidFill>
            <a:schemeClr val="accent4"/>
          </a:solidFill>
        </p:spPr>
        <p:txBody>
          <a:bodyPr lIns="180000" tIns="93600" rIns="180000" bIns="93600" anchor="t"/>
          <a:lstStyle>
            <a:defPPr>
              <a:defRPr lang="en-US"/>
            </a:defPPr>
            <a:lvl1pPr indent="0" fontAlgn="base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</a:defRPr>
            </a:lvl1pPr>
            <a:lvl2pPr marL="719138" indent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</a:defRPr>
            </a:lvl2pPr>
            <a:lvl3pPr marL="1787525" indent="-34290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</a:defRPr>
            </a:lvl3pPr>
            <a:lvl4pPr marL="2493962" indent="-34290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</a:defRPr>
            </a:lvl4pPr>
            <a:lvl5pPr marL="2763838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>
                <a:solidFill>
                  <a:schemeClr val="tx2"/>
                </a:solidFill>
              </a:defRPr>
            </a:lvl5pPr>
            <a:lvl6pPr marL="28781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>
                <a:solidFill>
                  <a:schemeClr val="tx2"/>
                </a:solidFill>
              </a:defRPr>
            </a:lvl6pPr>
            <a:lvl7pPr marL="33353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>
                <a:solidFill>
                  <a:schemeClr val="tx2"/>
                </a:solidFill>
              </a:defRPr>
            </a:lvl7pPr>
            <a:lvl8pPr marL="37925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>
                <a:solidFill>
                  <a:schemeClr val="tx2"/>
                </a:solidFill>
              </a:defRPr>
            </a:lvl8pPr>
            <a:lvl9pPr marL="42497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>
                <a:solidFill>
                  <a:schemeClr val="tx2"/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665779" y="2295089"/>
            <a:ext cx="7063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800" dirty="0">
                <a:solidFill>
                  <a:schemeClr val="accent1"/>
                </a:solidFill>
              </a:rPr>
              <a:t>aux USA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4177947" y="2295089"/>
            <a:ext cx="7063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800" dirty="0">
                <a:solidFill>
                  <a:schemeClr val="accent1"/>
                </a:solidFill>
              </a:rPr>
              <a:t>au RU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4175956" y="2947729"/>
            <a:ext cx="7063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800" dirty="0">
                <a:solidFill>
                  <a:schemeClr val="accent1"/>
                </a:solidFill>
              </a:rPr>
              <a:t>au RU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6329316" y="2295089"/>
            <a:ext cx="64119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800" dirty="0">
                <a:solidFill>
                  <a:schemeClr val="accent1"/>
                </a:solidFill>
              </a:rPr>
              <a:t>au RU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2699792" y="4146187"/>
            <a:ext cx="672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800" dirty="0">
                <a:solidFill>
                  <a:schemeClr val="accent1"/>
                </a:solidFill>
              </a:rPr>
              <a:t>en Israël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4059395" y="4146187"/>
            <a:ext cx="82487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800" dirty="0">
                <a:solidFill>
                  <a:schemeClr val="accent1"/>
                </a:solidFill>
              </a:rPr>
              <a:t>à Porto Rico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6131465" y="4146187"/>
            <a:ext cx="8358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800" dirty="0">
                <a:solidFill>
                  <a:schemeClr val="accent1"/>
                </a:solidFill>
              </a:rPr>
              <a:t>à Singapour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/>
          <a:stretch/>
        </p:blipFill>
        <p:spPr>
          <a:xfrm>
            <a:off x="5940152" y="3826924"/>
            <a:ext cx="921934" cy="32403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04327"/>
            <a:ext cx="180000" cy="104634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150960"/>
            <a:ext cx="179999" cy="104634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04327"/>
            <a:ext cx="180000" cy="104634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184" y="2956967"/>
            <a:ext cx="180000" cy="104634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942" y="2304327"/>
            <a:ext cx="180000" cy="104634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150960"/>
            <a:ext cx="179999" cy="104634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50960"/>
            <a:ext cx="179999" cy="104634"/>
          </a:xfrm>
          <a:prstGeom prst="rect">
            <a:avLst/>
          </a:prstGeom>
        </p:spPr>
      </p:pic>
      <p:sp>
        <p:nvSpPr>
          <p:cNvPr id="83" name="Espace réservé du texte 5"/>
          <p:cNvSpPr txBox="1">
            <a:spLocks/>
          </p:cNvSpPr>
          <p:nvPr/>
        </p:nvSpPr>
        <p:spPr>
          <a:xfrm>
            <a:off x="2339752" y="1910519"/>
            <a:ext cx="45719" cy="549231"/>
          </a:xfrm>
          <a:prstGeom prst="rect">
            <a:avLst/>
          </a:prstGeom>
          <a:solidFill>
            <a:schemeClr val="accent1"/>
          </a:solidFill>
        </p:spPr>
        <p:txBody>
          <a:bodyPr lIns="180000" tIns="93600" rIns="180000" bIns="93600" anchor="t"/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  <a:latin typeface="+mn-lt"/>
              </a:defRPr>
            </a:lvl2pPr>
            <a:lvl3pPr marL="1787525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3pPr>
            <a:lvl4pPr marL="2493962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4pPr>
            <a:lvl5pPr marL="2763838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endParaRPr lang="fr-FR" dirty="0"/>
          </a:p>
        </p:txBody>
      </p:sp>
      <p:sp>
        <p:nvSpPr>
          <p:cNvPr id="85" name="Espace réservé du texte 5"/>
          <p:cNvSpPr txBox="1">
            <a:spLocks/>
          </p:cNvSpPr>
          <p:nvPr/>
        </p:nvSpPr>
        <p:spPr>
          <a:xfrm>
            <a:off x="2339752" y="3829511"/>
            <a:ext cx="45719" cy="549231"/>
          </a:xfrm>
          <a:prstGeom prst="rect">
            <a:avLst/>
          </a:prstGeom>
          <a:solidFill>
            <a:schemeClr val="accent1"/>
          </a:solidFill>
        </p:spPr>
        <p:txBody>
          <a:bodyPr lIns="180000" tIns="93600" rIns="180000" bIns="93600" anchor="t"/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  <a:latin typeface="+mn-lt"/>
              </a:defRPr>
            </a:lvl2pPr>
            <a:lvl3pPr marL="1787525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3pPr>
            <a:lvl4pPr marL="2493962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4pPr>
            <a:lvl5pPr marL="2763838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endParaRPr lang="fr-FR" dirty="0"/>
          </a:p>
        </p:txBody>
      </p:sp>
      <p:pic>
        <p:nvPicPr>
          <p:cNvPr id="88" name="Image 8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68144" y="2566784"/>
            <a:ext cx="468052" cy="421247"/>
          </a:xfrm>
          <a:prstGeom prst="rect">
            <a:avLst/>
          </a:prstGeom>
        </p:spPr>
      </p:pic>
      <p:sp>
        <p:nvSpPr>
          <p:cNvPr id="89" name="ZoneTexte 88"/>
          <p:cNvSpPr txBox="1"/>
          <p:nvPr/>
        </p:nvSpPr>
        <p:spPr>
          <a:xfrm>
            <a:off x="6300192" y="2854816"/>
            <a:ext cx="7063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800" dirty="0">
                <a:solidFill>
                  <a:schemeClr val="accent1"/>
                </a:solidFill>
              </a:rPr>
              <a:t>en France</a:t>
            </a:r>
          </a:p>
        </p:txBody>
      </p:sp>
      <p:pic>
        <p:nvPicPr>
          <p:cNvPr id="90" name="Image 8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50795" y="2858836"/>
            <a:ext cx="180000" cy="121590"/>
          </a:xfrm>
          <a:prstGeom prst="rect">
            <a:avLst/>
          </a:prstGeom>
        </p:spPr>
      </p:pic>
      <p:sp>
        <p:nvSpPr>
          <p:cNvPr id="91" name="Espace réservé du texte 5"/>
          <p:cNvSpPr txBox="1">
            <a:spLocks/>
          </p:cNvSpPr>
          <p:nvPr/>
        </p:nvSpPr>
        <p:spPr>
          <a:xfrm>
            <a:off x="5760132" y="2531965"/>
            <a:ext cx="45719" cy="538875"/>
          </a:xfrm>
          <a:prstGeom prst="rect">
            <a:avLst/>
          </a:prstGeom>
          <a:solidFill>
            <a:schemeClr val="accent4"/>
          </a:solidFill>
        </p:spPr>
        <p:txBody>
          <a:bodyPr lIns="180000" tIns="93600" rIns="180000" bIns="93600" anchor="t"/>
          <a:lstStyle>
            <a:defPPr>
              <a:defRPr lang="en-US"/>
            </a:defPPr>
            <a:lvl1pPr indent="0" fontAlgn="base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</a:defRPr>
            </a:lvl1pPr>
            <a:lvl2pPr marL="719138" indent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</a:defRPr>
            </a:lvl2pPr>
            <a:lvl3pPr marL="1787525" indent="-34290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</a:defRPr>
            </a:lvl3pPr>
            <a:lvl4pPr marL="2493962" indent="-34290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</a:defRPr>
            </a:lvl4pPr>
            <a:lvl5pPr marL="2763838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>
                <a:solidFill>
                  <a:schemeClr val="tx2"/>
                </a:solidFill>
              </a:defRPr>
            </a:lvl5pPr>
            <a:lvl6pPr marL="28781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>
                <a:solidFill>
                  <a:schemeClr val="tx2"/>
                </a:solidFill>
              </a:defRPr>
            </a:lvl6pPr>
            <a:lvl7pPr marL="33353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>
                <a:solidFill>
                  <a:schemeClr val="tx2"/>
                </a:solidFill>
              </a:defRPr>
            </a:lvl7pPr>
            <a:lvl8pPr marL="37925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>
                <a:solidFill>
                  <a:schemeClr val="tx2"/>
                </a:solidFill>
              </a:defRPr>
            </a:lvl8pPr>
            <a:lvl9pPr marL="42497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>
                <a:solidFill>
                  <a:schemeClr val="tx2"/>
                </a:solidFill>
              </a:defRPr>
            </a:lvl9pPr>
          </a:lstStyle>
          <a:p>
            <a:endParaRPr lang="fr-FR" dirty="0"/>
          </a:p>
        </p:txBody>
      </p:sp>
      <p:pic>
        <p:nvPicPr>
          <p:cNvPr id="92" name="Image 9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83768" y="2556001"/>
            <a:ext cx="471260" cy="339785"/>
          </a:xfrm>
          <a:prstGeom prst="rect">
            <a:avLst/>
          </a:prstGeom>
        </p:spPr>
      </p:pic>
      <p:sp>
        <p:nvSpPr>
          <p:cNvPr id="93" name="ZoneTexte 92"/>
          <p:cNvSpPr txBox="1"/>
          <p:nvPr/>
        </p:nvSpPr>
        <p:spPr>
          <a:xfrm>
            <a:off x="2665799" y="2947729"/>
            <a:ext cx="7063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800" dirty="0">
                <a:solidFill>
                  <a:schemeClr val="accent1"/>
                </a:solidFill>
              </a:rPr>
              <a:t>aux USA</a:t>
            </a:r>
          </a:p>
        </p:txBody>
      </p:sp>
      <p:pic>
        <p:nvPicPr>
          <p:cNvPr id="94" name="Image 9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92" y="2956967"/>
            <a:ext cx="180000" cy="104634"/>
          </a:xfrm>
          <a:prstGeom prst="rect">
            <a:avLst/>
          </a:prstGeom>
        </p:spPr>
      </p:pic>
      <p:sp>
        <p:nvSpPr>
          <p:cNvPr id="95" name="Espace réservé du texte 5"/>
          <p:cNvSpPr txBox="1">
            <a:spLocks/>
          </p:cNvSpPr>
          <p:nvPr/>
        </p:nvSpPr>
        <p:spPr>
          <a:xfrm>
            <a:off x="2339752" y="2530780"/>
            <a:ext cx="45719" cy="549231"/>
          </a:xfrm>
          <a:prstGeom prst="rect">
            <a:avLst/>
          </a:prstGeom>
          <a:solidFill>
            <a:schemeClr val="accent1"/>
          </a:solidFill>
        </p:spPr>
        <p:txBody>
          <a:bodyPr lIns="180000" tIns="93600" rIns="180000" bIns="93600" anchor="t"/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  <a:latin typeface="+mn-lt"/>
              </a:defRPr>
            </a:lvl2pPr>
            <a:lvl3pPr marL="1787525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3pPr>
            <a:lvl4pPr marL="2493962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4pPr>
            <a:lvl5pPr marL="2763838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endParaRPr lang="fr-FR" dirty="0"/>
          </a:p>
        </p:txBody>
      </p:sp>
      <p:sp>
        <p:nvSpPr>
          <p:cNvPr id="96" name="ZoneTexte 95"/>
          <p:cNvSpPr txBox="1"/>
          <p:nvPr/>
        </p:nvSpPr>
        <p:spPr>
          <a:xfrm>
            <a:off x="7704348" y="2283718"/>
            <a:ext cx="7063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800" dirty="0">
                <a:solidFill>
                  <a:schemeClr val="accent1"/>
                </a:solidFill>
              </a:rPr>
              <a:t>en Finlande</a:t>
            </a:r>
          </a:p>
        </p:txBody>
      </p:sp>
      <p:sp>
        <p:nvSpPr>
          <p:cNvPr id="98" name="ZoneTexte 97"/>
          <p:cNvSpPr txBox="1"/>
          <p:nvPr/>
        </p:nvSpPr>
        <p:spPr>
          <a:xfrm>
            <a:off x="2339751" y="952228"/>
            <a:ext cx="3312369" cy="53940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Ins="36000" rtlCol="0" anchor="ctr">
            <a:noAutofit/>
          </a:bodyPr>
          <a:lstStyle>
            <a:defPPr>
              <a:defRPr lang="en-US"/>
            </a:defPPr>
            <a:lvl1pPr>
              <a:defRPr sz="1200">
                <a:solidFill>
                  <a:srgbClr val="65676A"/>
                </a:solidFill>
              </a:defRPr>
            </a:lvl1pPr>
          </a:lstStyle>
          <a:p>
            <a:pPr algn="ctr"/>
            <a:r>
              <a:rPr lang="fr-FR" sz="1100" b="1" dirty="0">
                <a:solidFill>
                  <a:schemeClr val="bg1"/>
                </a:solidFill>
              </a:rPr>
              <a:t>2016-2017</a:t>
            </a:r>
          </a:p>
        </p:txBody>
      </p:sp>
      <p:sp>
        <p:nvSpPr>
          <p:cNvPr id="99" name="ZoneTexte 98"/>
          <p:cNvSpPr txBox="1"/>
          <p:nvPr/>
        </p:nvSpPr>
        <p:spPr>
          <a:xfrm>
            <a:off x="5760132" y="952228"/>
            <a:ext cx="2917144" cy="53940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Ins="36000" rtlCol="0" anchor="ctr">
            <a:noAutofit/>
          </a:bodyPr>
          <a:lstStyle>
            <a:defPPr>
              <a:defRPr lang="en-US"/>
            </a:defPPr>
            <a:lvl1pPr>
              <a:defRPr sz="1200">
                <a:solidFill>
                  <a:srgbClr val="65676A"/>
                </a:solidFill>
              </a:defRPr>
            </a:lvl1pPr>
          </a:lstStyle>
          <a:p>
            <a:pPr algn="ctr"/>
            <a:r>
              <a:rPr lang="fr-FR" sz="1100" b="1" dirty="0">
                <a:solidFill>
                  <a:schemeClr val="accent1"/>
                </a:solidFill>
              </a:rPr>
              <a:t>2017-2018</a:t>
            </a:r>
          </a:p>
        </p:txBody>
      </p:sp>
      <p:sp>
        <p:nvSpPr>
          <p:cNvPr id="48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851670"/>
            <a:ext cx="792088" cy="381205"/>
          </a:xfrm>
          <a:prstGeom prst="rect">
            <a:avLst/>
          </a:prstGeom>
        </p:spPr>
      </p:pic>
      <p:sp>
        <p:nvSpPr>
          <p:cNvPr id="49" name="Espace réservé du texte 5"/>
          <p:cNvSpPr txBox="1">
            <a:spLocks/>
          </p:cNvSpPr>
          <p:nvPr/>
        </p:nvSpPr>
        <p:spPr>
          <a:xfrm>
            <a:off x="7380288" y="1921292"/>
            <a:ext cx="45719" cy="538875"/>
          </a:xfrm>
          <a:prstGeom prst="rect">
            <a:avLst/>
          </a:prstGeom>
          <a:solidFill>
            <a:schemeClr val="accent4"/>
          </a:solidFill>
        </p:spPr>
        <p:txBody>
          <a:bodyPr lIns="180000" tIns="93600" rIns="180000" bIns="93600" anchor="t"/>
          <a:lstStyle>
            <a:defPPr>
              <a:defRPr lang="en-US"/>
            </a:defPPr>
            <a:lvl1pPr indent="0" fontAlgn="base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</a:defRPr>
            </a:lvl1pPr>
            <a:lvl2pPr marL="719138" indent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</a:defRPr>
            </a:lvl2pPr>
            <a:lvl3pPr marL="1787525" indent="-34290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</a:defRPr>
            </a:lvl3pPr>
            <a:lvl4pPr marL="2493962" indent="-34290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</a:defRPr>
            </a:lvl4pPr>
            <a:lvl5pPr marL="2763838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>
                <a:solidFill>
                  <a:schemeClr val="tx2"/>
                </a:solidFill>
              </a:defRPr>
            </a:lvl5pPr>
            <a:lvl6pPr marL="28781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>
                <a:solidFill>
                  <a:schemeClr val="tx2"/>
                </a:solidFill>
              </a:defRPr>
            </a:lvl6pPr>
            <a:lvl7pPr marL="33353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>
                <a:solidFill>
                  <a:schemeClr val="tx2"/>
                </a:solidFill>
              </a:defRPr>
            </a:lvl7pPr>
            <a:lvl8pPr marL="37925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>
                <a:solidFill>
                  <a:schemeClr val="tx2"/>
                </a:solidFill>
              </a:defRPr>
            </a:lvl8pPr>
            <a:lvl9pPr marL="42497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>
                <a:solidFill>
                  <a:schemeClr val="tx2"/>
                </a:solidFill>
              </a:defRPr>
            </a:lvl9pPr>
          </a:lstStyle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275" y="2283718"/>
            <a:ext cx="180000" cy="104633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8992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Accélération DES ACQUISITIONS</a:t>
            </a:r>
            <a:endParaRPr lang="fr-FR" sz="2000" dirty="0"/>
          </a:p>
        </p:txBody>
      </p:sp>
      <p:pic>
        <p:nvPicPr>
          <p:cNvPr id="3" name="Picture 2" descr="C:\Users\mathieu.scaravetti\Desktop\515701-xpenditure-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768" y="3703537"/>
            <a:ext cx="828092" cy="28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mathieu.scaravetti\Desktop\iAlbatros-Group-logo_1www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5138" y="3659547"/>
            <a:ext cx="582366" cy="2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space réservé du texte 5"/>
          <p:cNvSpPr txBox="1">
            <a:spLocks/>
          </p:cNvSpPr>
          <p:nvPr/>
        </p:nvSpPr>
        <p:spPr>
          <a:xfrm>
            <a:off x="471749" y="3676033"/>
            <a:ext cx="1784434" cy="501641"/>
          </a:xfrm>
          <a:prstGeom prst="rect">
            <a:avLst/>
          </a:prstGeom>
          <a:solidFill>
            <a:schemeClr val="bg2"/>
          </a:solidFill>
        </p:spPr>
        <p:txBody>
          <a:bodyPr lIns="72000" tIns="72000" rIns="72000" bIns="72000" anchor="t"/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  <a:latin typeface="+mn-lt"/>
              </a:defRPr>
            </a:lvl2pPr>
            <a:lvl3pPr marL="1787525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3pPr>
            <a:lvl4pPr marL="2493962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4pPr>
            <a:lvl5pPr marL="2763838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chemeClr val="accent1"/>
                </a:solidFill>
              </a:rPr>
              <a:t>Opération stratégique</a:t>
            </a:r>
          </a:p>
        </p:txBody>
      </p:sp>
      <p:sp>
        <p:nvSpPr>
          <p:cNvPr id="22" name="Espace réservé du texte 5"/>
          <p:cNvSpPr txBox="1">
            <a:spLocks/>
          </p:cNvSpPr>
          <p:nvPr/>
        </p:nvSpPr>
        <p:spPr>
          <a:xfrm>
            <a:off x="3779912" y="3678064"/>
            <a:ext cx="45719" cy="497578"/>
          </a:xfrm>
          <a:prstGeom prst="rect">
            <a:avLst/>
          </a:prstGeom>
          <a:solidFill>
            <a:schemeClr val="accent1"/>
          </a:solidFill>
        </p:spPr>
        <p:txBody>
          <a:bodyPr lIns="180000" tIns="93600" rIns="180000" bIns="93600" anchor="t"/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  <a:latin typeface="+mn-lt"/>
              </a:defRPr>
            </a:lvl2pPr>
            <a:lvl3pPr marL="1787525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3pPr>
            <a:lvl4pPr marL="2493962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4pPr>
            <a:lvl5pPr marL="2763838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endParaRPr lang="fr-FR" dirty="0"/>
          </a:p>
        </p:txBody>
      </p:sp>
      <p:pic>
        <p:nvPicPr>
          <p:cNvPr id="10" name="Picture 3" descr="C:\Users\mathieu.scaravetti\Desktop\Doyon Universal servic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781714"/>
            <a:ext cx="377958" cy="37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space réservé du texte 5"/>
          <p:cNvSpPr txBox="1">
            <a:spLocks/>
          </p:cNvSpPr>
          <p:nvPr/>
        </p:nvSpPr>
        <p:spPr>
          <a:xfrm>
            <a:off x="471749" y="1743658"/>
            <a:ext cx="1779089" cy="1404156"/>
          </a:xfrm>
          <a:prstGeom prst="rect">
            <a:avLst/>
          </a:prstGeom>
          <a:solidFill>
            <a:schemeClr val="bg2"/>
          </a:solidFill>
        </p:spPr>
        <p:txBody>
          <a:bodyPr lIns="72000" tIns="36000" rIns="72000" bIns="72000" anchor="t"/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  <a:latin typeface="+mn-lt"/>
              </a:defRPr>
            </a:lvl2pPr>
            <a:lvl3pPr marL="1787525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3pPr>
            <a:lvl4pPr marL="2493962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4pPr>
            <a:lvl5pPr marL="2763838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chemeClr val="accent1"/>
                </a:solidFill>
              </a:rPr>
              <a:t>Consolidations </a:t>
            </a:r>
            <a:br>
              <a:rPr lang="fr-FR" dirty="0">
                <a:solidFill>
                  <a:schemeClr val="accent1"/>
                </a:solidFill>
              </a:rPr>
            </a:br>
            <a:r>
              <a:rPr lang="fr-FR" dirty="0">
                <a:solidFill>
                  <a:schemeClr val="accent1"/>
                </a:solidFill>
              </a:rPr>
              <a:t>des positions</a:t>
            </a:r>
          </a:p>
        </p:txBody>
      </p:sp>
      <p:sp>
        <p:nvSpPr>
          <p:cNvPr id="31" name="Espace réservé du texte 5"/>
          <p:cNvSpPr txBox="1">
            <a:spLocks/>
          </p:cNvSpPr>
          <p:nvPr/>
        </p:nvSpPr>
        <p:spPr>
          <a:xfrm>
            <a:off x="3779912" y="1772061"/>
            <a:ext cx="45719" cy="549231"/>
          </a:xfrm>
          <a:prstGeom prst="rect">
            <a:avLst/>
          </a:prstGeom>
          <a:solidFill>
            <a:schemeClr val="accent1"/>
          </a:solidFill>
        </p:spPr>
        <p:txBody>
          <a:bodyPr lIns="180000" tIns="93600" rIns="180000" bIns="93600" anchor="t"/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  <a:latin typeface="+mn-lt"/>
              </a:defRPr>
            </a:lvl2pPr>
            <a:lvl3pPr marL="1787525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3pPr>
            <a:lvl4pPr marL="2493962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4pPr>
            <a:lvl5pPr marL="2763838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endParaRPr lang="fr-F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9772" y="2667336"/>
            <a:ext cx="620613" cy="2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Espace réservé du texte 5"/>
          <p:cNvSpPr txBox="1">
            <a:spLocks/>
          </p:cNvSpPr>
          <p:nvPr/>
        </p:nvSpPr>
        <p:spPr>
          <a:xfrm>
            <a:off x="2339752" y="2644943"/>
            <a:ext cx="45719" cy="538875"/>
          </a:xfrm>
          <a:prstGeom prst="rect">
            <a:avLst/>
          </a:prstGeom>
          <a:solidFill>
            <a:schemeClr val="accent1"/>
          </a:solidFill>
        </p:spPr>
        <p:txBody>
          <a:bodyPr lIns="180000" tIns="93600" rIns="180000" bIns="93600" anchor="t"/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  <a:latin typeface="+mn-lt"/>
              </a:defRPr>
            </a:lvl2pPr>
            <a:lvl3pPr marL="1787525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3pPr>
            <a:lvl4pPr marL="2493962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4pPr>
            <a:lvl5pPr marL="2763838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endParaRPr lang="fr-FR" dirty="0"/>
          </a:p>
        </p:txBody>
      </p:sp>
      <p:sp>
        <p:nvSpPr>
          <p:cNvPr id="33" name="Espace réservé du texte 5"/>
          <p:cNvSpPr txBox="1">
            <a:spLocks/>
          </p:cNvSpPr>
          <p:nvPr/>
        </p:nvSpPr>
        <p:spPr>
          <a:xfrm>
            <a:off x="5796136" y="1777239"/>
            <a:ext cx="45719" cy="538875"/>
          </a:xfrm>
          <a:prstGeom prst="rect">
            <a:avLst/>
          </a:prstGeom>
          <a:solidFill>
            <a:schemeClr val="accent4"/>
          </a:solidFill>
        </p:spPr>
        <p:txBody>
          <a:bodyPr lIns="180000" tIns="93600" rIns="180000" bIns="93600" anchor="t"/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  <a:latin typeface="+mn-lt"/>
              </a:defRPr>
            </a:lvl2pPr>
            <a:lvl3pPr marL="1787525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3pPr>
            <a:lvl4pPr marL="2493962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4pPr>
            <a:lvl5pPr marL="2763838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endParaRPr lang="fr-FR" dirty="0"/>
          </a:p>
        </p:txBody>
      </p:sp>
      <p:sp>
        <p:nvSpPr>
          <p:cNvPr id="37" name="Espace réservé du texte 5"/>
          <p:cNvSpPr txBox="1">
            <a:spLocks/>
          </p:cNvSpPr>
          <p:nvPr/>
        </p:nvSpPr>
        <p:spPr>
          <a:xfrm>
            <a:off x="5796136" y="3651870"/>
            <a:ext cx="45719" cy="549231"/>
          </a:xfrm>
          <a:prstGeom prst="rect">
            <a:avLst/>
          </a:prstGeom>
          <a:solidFill>
            <a:schemeClr val="accent4"/>
          </a:solidFill>
        </p:spPr>
        <p:txBody>
          <a:bodyPr lIns="180000" tIns="93600" rIns="180000" bIns="93600" anchor="t"/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  <a:latin typeface="+mn-lt"/>
              </a:defRPr>
            </a:lvl2pPr>
            <a:lvl3pPr marL="1787525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3pPr>
            <a:lvl4pPr marL="2493962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4pPr>
            <a:lvl5pPr marL="2763838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endParaRPr lang="fr-FR" dirty="0"/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4"/>
          </p:nvPr>
        </p:nvSpPr>
        <p:spPr>
          <a:xfrm>
            <a:off x="92990" y="4842857"/>
            <a:ext cx="235646" cy="115200"/>
          </a:xfrm>
        </p:spPr>
        <p:txBody>
          <a:bodyPr/>
          <a:lstStyle/>
          <a:p>
            <a:fld id="{E917DE0E-AFB1-41FD-BC35-27DB61CA125F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0152" y="1743658"/>
            <a:ext cx="485825" cy="373865"/>
          </a:xfrm>
          <a:prstGeom prst="rect">
            <a:avLst/>
          </a:prstGeom>
        </p:spPr>
      </p:pic>
      <p:sp>
        <p:nvSpPr>
          <p:cNvPr id="58" name="ZoneTexte 57"/>
          <p:cNvSpPr txBox="1"/>
          <p:nvPr/>
        </p:nvSpPr>
        <p:spPr>
          <a:xfrm>
            <a:off x="2699792" y="4041921"/>
            <a:ext cx="672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800" dirty="0">
                <a:solidFill>
                  <a:schemeClr val="accent1"/>
                </a:solidFill>
              </a:rPr>
              <a:t>en Belgique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4211960" y="4041921"/>
            <a:ext cx="672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800" dirty="0">
                <a:solidFill>
                  <a:schemeClr val="accent1"/>
                </a:solidFill>
              </a:rPr>
              <a:t>en Pologne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6297049" y="4041921"/>
            <a:ext cx="7063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800" dirty="0">
                <a:solidFill>
                  <a:schemeClr val="accent1"/>
                </a:solidFill>
              </a:rPr>
              <a:t>aux USA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2840664" y="3027376"/>
            <a:ext cx="7063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800" dirty="0">
                <a:solidFill>
                  <a:schemeClr val="accent1"/>
                </a:solidFill>
              </a:rPr>
              <a:t>au RU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6300193" y="2159672"/>
            <a:ext cx="7063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800" dirty="0">
                <a:solidFill>
                  <a:schemeClr val="accent1"/>
                </a:solidFill>
              </a:rPr>
              <a:t>en Australie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4211960" y="2159672"/>
            <a:ext cx="672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800" dirty="0">
                <a:solidFill>
                  <a:schemeClr val="accent1"/>
                </a:solidFill>
              </a:rPr>
              <a:t>en Chine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2699792" y="2159672"/>
            <a:ext cx="672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800" dirty="0">
                <a:solidFill>
                  <a:schemeClr val="accent1"/>
                </a:solidFill>
              </a:rPr>
              <a:t>aux USA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159672"/>
            <a:ext cx="180000" cy="104634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55591"/>
            <a:ext cx="179999" cy="104634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92" y="3027376"/>
            <a:ext cx="180000" cy="104634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46" y="2159672"/>
            <a:ext cx="179999" cy="104634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277" y="4055591"/>
            <a:ext cx="180000" cy="104634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55591"/>
            <a:ext cx="179999" cy="104634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59672"/>
            <a:ext cx="179999" cy="104634"/>
          </a:xfrm>
          <a:prstGeom prst="rect">
            <a:avLst/>
          </a:prstGeom>
        </p:spPr>
      </p:pic>
      <p:pic>
        <p:nvPicPr>
          <p:cNvPr id="79" name="图片 2" descr="http://johndayautomotivelectronics.com/wp-content/uploads/2014/11/faw-logo-index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763628"/>
            <a:ext cx="356660" cy="33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Espace réservé du texte 5"/>
          <p:cNvSpPr txBox="1">
            <a:spLocks/>
          </p:cNvSpPr>
          <p:nvPr/>
        </p:nvSpPr>
        <p:spPr>
          <a:xfrm>
            <a:off x="2339752" y="3678064"/>
            <a:ext cx="45719" cy="497578"/>
          </a:xfrm>
          <a:prstGeom prst="rect">
            <a:avLst/>
          </a:prstGeom>
          <a:solidFill>
            <a:schemeClr val="accent1"/>
          </a:solidFill>
        </p:spPr>
        <p:txBody>
          <a:bodyPr lIns="180000" tIns="93600" rIns="180000" bIns="93600" anchor="t"/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  <a:latin typeface="+mn-lt"/>
              </a:defRPr>
            </a:lvl2pPr>
            <a:lvl3pPr marL="1787525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3pPr>
            <a:lvl4pPr marL="2493962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4pPr>
            <a:lvl5pPr marL="2763838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endParaRPr lang="fr-FR" dirty="0"/>
          </a:p>
        </p:txBody>
      </p:sp>
      <p:sp>
        <p:nvSpPr>
          <p:cNvPr id="86" name="Espace réservé du texte 5"/>
          <p:cNvSpPr txBox="1">
            <a:spLocks/>
          </p:cNvSpPr>
          <p:nvPr/>
        </p:nvSpPr>
        <p:spPr>
          <a:xfrm>
            <a:off x="2339752" y="1772061"/>
            <a:ext cx="45719" cy="549231"/>
          </a:xfrm>
          <a:prstGeom prst="rect">
            <a:avLst/>
          </a:prstGeom>
          <a:solidFill>
            <a:schemeClr val="accent1"/>
          </a:solidFill>
        </p:spPr>
        <p:txBody>
          <a:bodyPr lIns="180000" tIns="93600" rIns="180000" bIns="93600" anchor="t"/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14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9138" indent="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None/>
              <a:tabLst>
                <a:tab pos="1616075" algn="l"/>
                <a:tab pos="2330450" algn="l"/>
                <a:tab pos="8077200" algn="r"/>
              </a:tabLst>
              <a:defRPr sz="1400">
                <a:solidFill>
                  <a:srgbClr val="272E57"/>
                </a:solidFill>
                <a:latin typeface="+mn-lt"/>
              </a:defRPr>
            </a:lvl2pPr>
            <a:lvl3pPr marL="1787525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3pPr>
            <a:lvl4pPr marL="2493962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000">
                <a:solidFill>
                  <a:srgbClr val="7F7F7F"/>
                </a:solidFill>
                <a:latin typeface="+mn-lt"/>
              </a:defRPr>
            </a:lvl4pPr>
            <a:lvl5pPr marL="2763838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endParaRPr lang="fr-FR" dirty="0"/>
          </a:p>
        </p:txBody>
      </p:sp>
      <p:pic>
        <p:nvPicPr>
          <p:cNvPr id="87" name="Picture 2" descr="Image result for centerplate 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95037"/>
            <a:ext cx="991091" cy="23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ZoneTexte 87"/>
          <p:cNvSpPr txBox="1"/>
          <p:nvPr/>
        </p:nvSpPr>
        <p:spPr>
          <a:xfrm>
            <a:off x="2339751" y="952228"/>
            <a:ext cx="3312369" cy="53940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Ins="36000" rtlCol="0" anchor="ctr">
            <a:noAutofit/>
          </a:bodyPr>
          <a:lstStyle>
            <a:defPPr>
              <a:defRPr lang="en-US"/>
            </a:defPPr>
            <a:lvl1pPr>
              <a:defRPr sz="1200">
                <a:solidFill>
                  <a:srgbClr val="65676A"/>
                </a:solidFill>
              </a:defRPr>
            </a:lvl1pPr>
          </a:lstStyle>
          <a:p>
            <a:pPr algn="ctr"/>
            <a:r>
              <a:rPr lang="fr-FR" sz="1100" b="1" dirty="0">
                <a:solidFill>
                  <a:schemeClr val="bg1"/>
                </a:solidFill>
              </a:rPr>
              <a:t>2016-2017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5760132" y="952228"/>
            <a:ext cx="2917144" cy="53940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Ins="36000" rtlCol="0" anchor="ctr">
            <a:noAutofit/>
          </a:bodyPr>
          <a:lstStyle>
            <a:defPPr>
              <a:defRPr lang="en-US"/>
            </a:defPPr>
            <a:lvl1pPr>
              <a:defRPr sz="1200">
                <a:solidFill>
                  <a:srgbClr val="65676A"/>
                </a:solidFill>
              </a:defRPr>
            </a:lvl1pPr>
          </a:lstStyle>
          <a:p>
            <a:pPr algn="ctr"/>
            <a:r>
              <a:rPr lang="fr-FR" sz="1100" b="1" dirty="0">
                <a:solidFill>
                  <a:schemeClr val="accent1"/>
                </a:solidFill>
              </a:rPr>
              <a:t>2017-2018</a:t>
            </a:r>
          </a:p>
        </p:txBody>
      </p:sp>
      <p:sp>
        <p:nvSpPr>
          <p:cNvPr id="38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966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471488" y="4488346"/>
            <a:ext cx="82057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800" baseline="30000" dirty="0">
                <a:solidFill>
                  <a:schemeClr val="accent1"/>
                </a:solidFill>
                <a:latin typeface="Arial" charset="0"/>
              </a:rPr>
              <a:t>2 </a:t>
            </a:r>
            <a:r>
              <a:rPr lang="fr-FR" sz="800" dirty="0">
                <a:solidFill>
                  <a:schemeClr val="accent1"/>
                </a:solidFill>
              </a:rPr>
              <a:t>Net d’impôts : 99 M€ de coûts exceptionnels et indemnités sur le remboursement anticipé de dette en 2016-2017, </a:t>
            </a:r>
            <a:br>
              <a:rPr lang="fr-FR" sz="800" dirty="0">
                <a:solidFill>
                  <a:schemeClr val="accent1"/>
                </a:solidFill>
              </a:rPr>
            </a:br>
            <a:r>
              <a:rPr lang="fr-FR" sz="800" dirty="0">
                <a:solidFill>
                  <a:schemeClr val="accent1"/>
                </a:solidFill>
              </a:rPr>
              <a:t>  et 84 M€ de coûts exceptionnels et  indemnité sur le remboursement anticipé de dette en 2015-2016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1600" y="686256"/>
            <a:ext cx="8204400" cy="277961"/>
          </a:xfrm>
        </p:spPr>
        <p:txBody>
          <a:bodyPr>
            <a:normAutofit/>
          </a:bodyPr>
          <a:lstStyle/>
          <a:p>
            <a:r>
              <a:rPr lang="fr-FR" sz="1600" dirty="0">
                <a:solidFill>
                  <a:schemeClr val="accent4"/>
                </a:solidFill>
              </a:rPr>
              <a:t>Une performance financière solide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71599" y="329844"/>
            <a:ext cx="8204400" cy="4057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accent2"/>
              </a:buClr>
            </a:pPr>
            <a:r>
              <a:rPr lang="fr-FR" sz="2000" cap="all" dirty="0"/>
              <a:t>Compte de résultat</a:t>
            </a:r>
          </a:p>
        </p:txBody>
      </p:sp>
      <p:graphicFrame>
        <p:nvGraphicFramePr>
          <p:cNvPr id="27" name="Group 2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413565"/>
              </p:ext>
            </p:extLst>
          </p:nvPr>
        </p:nvGraphicFramePr>
        <p:xfrm>
          <a:off x="252028" y="951570"/>
          <a:ext cx="8425247" cy="3292494"/>
        </p:xfrm>
        <a:graphic>
          <a:graphicData uri="http://schemas.openxmlformats.org/drawingml/2006/table">
            <a:tbl>
              <a:tblPr/>
              <a:tblGrid>
                <a:gridCol w="204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5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7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37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53996" anchor="b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1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27000" marB="27000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1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27000" marB="27000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1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65676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27000" marB="27000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VARIATION</a:t>
                      </a:r>
                    </a:p>
                  </a:txBody>
                  <a:tcPr marL="0" marR="36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53996" anchor="b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  <a:defRPr/>
                      </a:pPr>
                      <a:r>
                        <a:rPr kumimoji="0" lang="en-US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Millions €</a:t>
                      </a:r>
                      <a:endParaRPr kumimoji="0" lang="en-US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27000" marB="36000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2016-2017</a:t>
                      </a:r>
                      <a:endParaRPr kumimoji="0" lang="en-US" sz="11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27000" marB="36000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2015-2016</a:t>
                      </a: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000" marR="36000" marT="27000" marB="36000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73150" algn="r"/>
                          <a:tab pos="1616075" algn="l"/>
                          <a:tab pos="2149475" algn="l"/>
                          <a:tab pos="8077200" algn="r"/>
                        </a:tabLst>
                        <a:defRPr/>
                      </a:pPr>
                      <a:r>
                        <a:rPr kumimoji="0" lang="en-US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Taux de change  courant</a:t>
                      </a:r>
                      <a:endParaRPr kumimoji="0" lang="en-US" sz="8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6000" marT="0" marB="36000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800" b="1" i="0" u="none" strike="noStrike" cap="none" spc="-3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Hors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800" b="1" i="0" u="none" strike="noStrike" cap="none" spc="-3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effet de change</a:t>
                      </a:r>
                      <a:endParaRPr kumimoji="0" lang="en-US" sz="800" b="1" i="0" u="none" strike="noStrike" cap="none" spc="-30" normalizeH="0" baseline="3000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6000" marT="0" marB="36000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2000" marR="0" marT="35098" marB="3509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Chiffre d’affaires</a:t>
                      </a: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2000" marR="0" marT="35098" marB="3509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20 698</a:t>
                      </a:r>
                      <a:endParaRPr kumimoji="0" lang="en-US" sz="14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504000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20 245</a:t>
                      </a:r>
                      <a:endParaRPr kumimoji="0" lang="en-US" sz="14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540000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+2,2 %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24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+2,3 %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6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2000" marR="0" marT="35098" marB="3509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Résultat opérationnel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9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Avant coûts exceptionnels</a:t>
                      </a:r>
                      <a:r>
                        <a:rPr kumimoji="0" lang="en-US" sz="1050" b="0" i="0" u="none" strike="noStrike" kern="1200" cap="none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100" b="0" i="0" u="none" strike="noStrike" kern="1200" cap="none" normalizeH="0" baseline="3000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2000" marR="0" marT="35098" marB="3509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1 326</a:t>
                      </a:r>
                    </a:p>
                  </a:txBody>
                  <a:tcPr marL="0" marR="504000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1 203</a:t>
                      </a:r>
                    </a:p>
                  </a:txBody>
                  <a:tcPr marL="0" marR="540000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+10,2 %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24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+8,4 %</a:t>
                      </a:r>
                      <a:endParaRPr kumimoji="0" lang="en-US" sz="11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6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2000" marR="0" marT="35098" marB="3509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Marge opérationnelle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9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Avant coûts exceptionnels</a:t>
                      </a:r>
                    </a:p>
                  </a:txBody>
                  <a:tcPr marL="72000" marR="0" marT="35098" marB="3509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6,4 %</a:t>
                      </a:r>
                      <a:endParaRPr kumimoji="0" lang="en-US" sz="14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504000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5,9 %</a:t>
                      </a:r>
                      <a:endParaRPr kumimoji="0" lang="en-US" sz="14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540000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+50 pbs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24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+40 pbs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6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2000" marR="0" marT="35098" marB="3509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Coûts exceptionnels</a:t>
                      </a:r>
                      <a:endParaRPr kumimoji="0" lang="en-US" sz="1100" b="0" i="0" u="none" strike="noStrike" kern="1200" cap="none" normalizeH="0" baseline="3000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2000" marR="0" marT="35098" marB="3509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2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(137)</a:t>
                      </a:r>
                      <a:endParaRPr kumimoji="0" lang="en-US" sz="12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504000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2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(108)</a:t>
                      </a:r>
                      <a:endParaRPr kumimoji="0" lang="en-US" sz="12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540000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6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2A295C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216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2000" marR="0" marT="35098" marB="3509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Résultat opérationnel</a:t>
                      </a: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2000" marR="0" marT="35098" marB="3509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1 189</a:t>
                      </a:r>
                    </a:p>
                  </a:txBody>
                  <a:tcPr marL="0" marR="504000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1 095</a:t>
                      </a:r>
                    </a:p>
                  </a:txBody>
                  <a:tcPr marL="0" marR="540000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67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24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1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6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2000" marR="0" marT="26999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Résultat financier</a:t>
                      </a: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2000" marR="0" marT="35098" marB="3509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2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(105)</a:t>
                      </a:r>
                    </a:p>
                  </a:txBody>
                  <a:tcPr marL="0" marR="504000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2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(111)</a:t>
                      </a:r>
                      <a:endParaRPr kumimoji="0" lang="en-US" sz="12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540000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24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1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6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2000" marR="0" marT="0" marB="2699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Taux effectif d’impôt</a:t>
                      </a: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2000" marR="0" marT="0" marB="26999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  <a:defRPr/>
                      </a:pPr>
                      <a:r>
                        <a:rPr kumimoji="0" lang="en-US" sz="12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31,7 %</a:t>
                      </a:r>
                    </a:p>
                  </a:txBody>
                  <a:tcPr marL="0" marR="504000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  <a:defRPr/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33,7 %</a:t>
                      </a:r>
                    </a:p>
                  </a:txBody>
                  <a:tcPr marL="0" marR="540000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900" b="0" i="1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24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900" b="0" i="1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6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2000" marR="0" marT="0" marB="2699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Résultat net part du Groupe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  <a:defRPr/>
                      </a:pPr>
                      <a:r>
                        <a:rPr kumimoji="0" lang="en-US" sz="9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Avant éléments non récurrents</a:t>
                      </a:r>
                      <a:r>
                        <a:rPr kumimoji="0" lang="en-US" sz="9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2</a:t>
                      </a:r>
                      <a:endParaRPr kumimoji="0" lang="en-US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35098" marB="3509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822</a:t>
                      </a:r>
                    </a:p>
                  </a:txBody>
                  <a:tcPr marL="0" marR="504000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721</a:t>
                      </a:r>
                    </a:p>
                  </a:txBody>
                  <a:tcPr marL="0" marR="540000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+14,0 %</a:t>
                      </a: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24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+13,0 %</a:t>
                      </a:r>
                      <a:endParaRPr kumimoji="0" lang="en-US" sz="11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6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endParaRPr kumimoji="0" lang="en-US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2000" marR="0" marT="35098" marB="35098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Résultat net part du Groupe</a:t>
                      </a:r>
                      <a:endParaRPr kumimoji="0" lang="en-US" sz="11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2000" marR="0" marT="35098" marB="3509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723</a:t>
                      </a:r>
                    </a:p>
                  </a:txBody>
                  <a:tcPr marL="0" marR="504000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637</a:t>
                      </a:r>
                    </a:p>
                  </a:txBody>
                  <a:tcPr marL="0" marR="540000" marT="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+13,5 %</a:t>
                      </a: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24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Font typeface="Wingdings" charset="0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  <a:defRPr/>
                      </a:pPr>
                      <a:r>
                        <a:rPr kumimoji="0" 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+12,2 %</a:t>
                      </a: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36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 bwMode="auto">
          <a:xfrm>
            <a:off x="7749461" y="1797664"/>
            <a:ext cx="661022" cy="18902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749461" y="2166705"/>
            <a:ext cx="661022" cy="18902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749461" y="3678873"/>
            <a:ext cx="661022" cy="18902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92990" y="4842661"/>
            <a:ext cx="235646" cy="115200"/>
          </a:xfrm>
        </p:spPr>
        <p:txBody>
          <a:bodyPr/>
          <a:lstStyle/>
          <a:p>
            <a:fld id="{E917DE0E-AFB1-41FD-BC35-27DB61CA125F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71488" y="4335946"/>
            <a:ext cx="83169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800" baseline="30000" dirty="0">
                <a:solidFill>
                  <a:schemeClr val="accent1"/>
                </a:solidFill>
                <a:latin typeface="Arial" charset="0"/>
              </a:rPr>
              <a:t>1 </a:t>
            </a:r>
            <a:r>
              <a:rPr lang="fr-FR" sz="800" dirty="0">
                <a:solidFill>
                  <a:schemeClr val="accent1"/>
                </a:solidFill>
              </a:rPr>
              <a:t>Coûts de mise en œuvre du plan d’Adaptation et de Simplification</a:t>
            </a:r>
          </a:p>
        </p:txBody>
      </p:sp>
      <p:sp>
        <p:nvSpPr>
          <p:cNvPr id="14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</a:p>
        </p:txBody>
      </p:sp>
    </p:spTree>
    <p:extLst>
      <p:ext uri="{BB962C8B-B14F-4D97-AF65-F5344CB8AC3E}">
        <p14:creationId xmlns:p14="http://schemas.microsoft.com/office/powerpoint/2010/main" val="3130227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1600" y="686455"/>
            <a:ext cx="8204400" cy="277961"/>
          </a:xfrm>
        </p:spPr>
        <p:txBody>
          <a:bodyPr>
            <a:normAutofit/>
          </a:bodyPr>
          <a:lstStyle/>
          <a:p>
            <a:r>
              <a:rPr lang="fr-FR" sz="1600" dirty="0">
                <a:solidFill>
                  <a:schemeClr val="accent4"/>
                </a:solidFill>
              </a:rPr>
              <a:t>Une performance financière solide 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fr-FR" sz="2000" cap="all" dirty="0"/>
              <a:t>Croissance interne</a:t>
            </a:r>
          </a:p>
        </p:txBody>
      </p:sp>
      <p:graphicFrame>
        <p:nvGraphicFramePr>
          <p:cNvPr id="28" name="Tableau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087213"/>
              </p:ext>
            </p:extLst>
          </p:nvPr>
        </p:nvGraphicFramePr>
        <p:xfrm>
          <a:off x="476250" y="3611028"/>
          <a:ext cx="8201026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0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marL="0" marR="0" lvl="0" indent="0" algn="ctr" defTabSz="816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noProof="0" dirty="0">
                          <a:solidFill>
                            <a:schemeClr val="accent1"/>
                          </a:solidFill>
                        </a:rPr>
                        <a:t>Services sur Site</a:t>
                      </a:r>
                    </a:p>
                    <a:p>
                      <a:pPr algn="ctr"/>
                      <a:r>
                        <a:rPr lang="fr-FR" sz="1800" b="1" dirty="0">
                          <a:solidFill>
                            <a:schemeClr val="accent1"/>
                          </a:solidFill>
                        </a:rPr>
                        <a:t>+ 1,7 %</a:t>
                      </a:r>
                      <a:endParaRPr lang="fr-FR" sz="3600" dirty="0">
                        <a:solidFill>
                          <a:schemeClr val="accent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spc="-30" baseline="0" noProof="0" dirty="0">
                          <a:solidFill>
                            <a:schemeClr val="accent1"/>
                          </a:solidFill>
                        </a:rPr>
                        <a:t>Services Avantages &amp; Récompenses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accent1"/>
                          </a:solidFill>
                        </a:rPr>
                        <a:t>+ 7,7 %</a:t>
                      </a:r>
                    </a:p>
                  </a:txBody>
                  <a:tcPr marL="0" marR="0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471488" y="2766874"/>
            <a:ext cx="8224840" cy="540000"/>
          </a:xfrm>
          <a:prstGeom prst="rect">
            <a:avLst/>
          </a:prstGeom>
          <a:solidFill>
            <a:srgbClr val="7F7F7F"/>
          </a:solidFill>
        </p:spPr>
        <p:txBody>
          <a:bodyPr lIns="36000" tIns="36000" rIns="36000" bIns="36000" anchor="ctr" anchorCtr="0">
            <a:noAutofit/>
          </a:bodyPr>
          <a:lstStyle/>
          <a:p>
            <a:pPr marL="0" lvl="2" algn="ctr">
              <a:lnSpc>
                <a:spcPct val="90000"/>
              </a:lnSpc>
              <a:spcBef>
                <a:spcPts val="0"/>
              </a:spcBef>
              <a:tabLst>
                <a:tab pos="8077200" algn="r"/>
              </a:tabLst>
            </a:pPr>
            <a:r>
              <a:rPr lang="fr-FR" b="1" dirty="0">
                <a:solidFill>
                  <a:srgbClr val="FFFFFF"/>
                </a:solidFill>
              </a:rPr>
              <a:t>CROISSANCE INTERNE</a:t>
            </a:r>
          </a:p>
          <a:p>
            <a:pPr marL="0" lvl="2" algn="ctr">
              <a:lnSpc>
                <a:spcPct val="90000"/>
              </a:lnSpc>
              <a:spcBef>
                <a:spcPts val="0"/>
              </a:spcBef>
              <a:tabLst>
                <a:tab pos="8077200" algn="r"/>
              </a:tabLst>
            </a:pPr>
            <a:r>
              <a:rPr lang="fr-FR" b="1" dirty="0">
                <a:solidFill>
                  <a:srgbClr val="FFFFFF"/>
                </a:solidFill>
              </a:rPr>
              <a:t> </a:t>
            </a:r>
            <a:r>
              <a:rPr lang="fr-FR" sz="2000" dirty="0">
                <a:solidFill>
                  <a:srgbClr val="FFFFFF"/>
                </a:solidFill>
              </a:rPr>
              <a:t>+ 1,9 %</a:t>
            </a:r>
            <a:endParaRPr lang="fr-FR" sz="1050" dirty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70103" y="3365179"/>
            <a:ext cx="4803796" cy="209016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/>
          <a:p>
            <a:pPr marL="0" lvl="2" algn="ctr">
              <a:lnSpc>
                <a:spcPct val="90000"/>
              </a:lnSpc>
              <a:spcBef>
                <a:spcPts val="1200"/>
              </a:spcBef>
              <a:tabLst>
                <a:tab pos="8077200" algn="r"/>
              </a:tabLst>
            </a:pPr>
            <a:r>
              <a:rPr lang="fr-FR" sz="1800" dirty="0">
                <a:solidFill>
                  <a:schemeClr val="accent1"/>
                </a:solidFill>
              </a:rPr>
              <a:t>dont 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1488" y="1217337"/>
            <a:ext cx="8224840" cy="515901"/>
          </a:xfrm>
          <a:prstGeom prst="rect">
            <a:avLst/>
          </a:prstGeom>
          <a:solidFill>
            <a:srgbClr val="D3D0C9"/>
          </a:solidFill>
          <a:ln>
            <a:noFill/>
          </a:ln>
        </p:spPr>
        <p:txBody>
          <a:bodyPr lIns="36000" tIns="36000" rIns="36000" bIns="36000" anchor="ctr" anchorCtr="0">
            <a:spAutoFit/>
          </a:bodyPr>
          <a:lstStyle/>
          <a:p>
            <a:pPr marL="0" lvl="2" algn="ctr">
              <a:lnSpc>
                <a:spcPct val="90000"/>
              </a:lnSpc>
              <a:spcBef>
                <a:spcPts val="0"/>
              </a:spcBef>
              <a:tabLst>
                <a:tab pos="8077200" algn="r"/>
              </a:tabLst>
            </a:pPr>
            <a:r>
              <a:rPr lang="fr-FR" b="1" dirty="0">
                <a:solidFill>
                  <a:schemeClr val="accent1"/>
                </a:solidFill>
              </a:rPr>
              <a:t>CROISSANCE DU CHIFFRE D’AFFAIRES</a:t>
            </a:r>
            <a:br>
              <a:rPr lang="fr-FR" dirty="0">
                <a:solidFill>
                  <a:schemeClr val="accent1"/>
                </a:solidFill>
              </a:rPr>
            </a:br>
            <a:r>
              <a:rPr lang="fr-FR" b="1" dirty="0">
                <a:solidFill>
                  <a:schemeClr val="accent1"/>
                </a:solidFill>
              </a:rPr>
              <a:t>+ 2,2 %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1487" y="1779662"/>
            <a:ext cx="4064507" cy="540000"/>
          </a:xfrm>
          <a:prstGeom prst="rect">
            <a:avLst/>
          </a:prstGeom>
          <a:solidFill>
            <a:schemeClr val="bg2"/>
          </a:solidFill>
          <a:ln w="76200">
            <a:noFill/>
          </a:ln>
        </p:spPr>
        <p:txBody>
          <a:bodyPr lIns="36000" tIns="36000" rIns="36000" bIns="36000" anchor="ctr" anchorCtr="0">
            <a:noAutofit/>
          </a:bodyPr>
          <a:lstStyle/>
          <a:p>
            <a:pPr marL="0" lvl="2" algn="ctr">
              <a:lnSpc>
                <a:spcPct val="90000"/>
              </a:lnSpc>
              <a:spcBef>
                <a:spcPts val="1200"/>
              </a:spcBef>
              <a:tabLst>
                <a:tab pos="8077200" algn="r"/>
              </a:tabLst>
            </a:pPr>
            <a:r>
              <a:rPr lang="fr-FR" sz="1600" dirty="0">
                <a:solidFill>
                  <a:schemeClr val="accent1"/>
                </a:solidFill>
              </a:rPr>
              <a:t>Effet de change</a:t>
            </a:r>
            <a:br>
              <a:rPr lang="fr-FR" dirty="0">
                <a:solidFill>
                  <a:schemeClr val="accent1"/>
                </a:solidFill>
              </a:rPr>
            </a:br>
            <a:r>
              <a:rPr lang="fr-FR" dirty="0">
                <a:solidFill>
                  <a:schemeClr val="accent1"/>
                </a:solidFill>
              </a:rPr>
              <a:t>- </a:t>
            </a:r>
            <a:r>
              <a:rPr lang="fr-FR" sz="1600" dirty="0">
                <a:solidFill>
                  <a:schemeClr val="accent1"/>
                </a:solidFill>
              </a:rPr>
              <a:t>0,1 %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08003" y="1779662"/>
            <a:ext cx="4088324" cy="542892"/>
          </a:xfrm>
          <a:prstGeom prst="rect">
            <a:avLst/>
          </a:prstGeom>
          <a:solidFill>
            <a:schemeClr val="bg2"/>
          </a:solidFill>
          <a:ln w="76200">
            <a:noFill/>
          </a:ln>
        </p:spPr>
        <p:txBody>
          <a:bodyPr lIns="36000" tIns="36000" rIns="36000" bIns="36000" anchor="ctr" anchorCtr="0">
            <a:noAutofit/>
          </a:bodyPr>
          <a:lstStyle/>
          <a:p>
            <a:pPr marL="0" lvl="2" algn="ctr">
              <a:lnSpc>
                <a:spcPct val="90000"/>
              </a:lnSpc>
              <a:spcBef>
                <a:spcPts val="1200"/>
              </a:spcBef>
              <a:tabLst>
                <a:tab pos="8077200" algn="r"/>
              </a:tabLst>
            </a:pPr>
            <a:r>
              <a:rPr lang="fr-FR" sz="1600" dirty="0">
                <a:solidFill>
                  <a:schemeClr val="accent1"/>
                </a:solidFill>
              </a:rPr>
              <a:t>Variation du périm</a:t>
            </a:r>
            <a:r>
              <a:rPr lang="fr-FR" dirty="0">
                <a:solidFill>
                  <a:schemeClr val="accent1"/>
                </a:solidFill>
              </a:rPr>
              <a:t>ètre</a:t>
            </a:r>
            <a:br>
              <a:rPr lang="fr-FR" dirty="0">
                <a:solidFill>
                  <a:schemeClr val="accent1"/>
                </a:solidFill>
              </a:rPr>
            </a:br>
            <a:r>
              <a:rPr lang="fr-FR" sz="1600" dirty="0">
                <a:solidFill>
                  <a:schemeClr val="accent1"/>
                </a:solidFill>
              </a:rPr>
              <a:t>+ 0,4 %</a:t>
            </a:r>
          </a:p>
        </p:txBody>
      </p:sp>
      <p:sp>
        <p:nvSpPr>
          <p:cNvPr id="34" name="Flèche vers le bas 33"/>
          <p:cNvSpPr/>
          <p:nvPr/>
        </p:nvSpPr>
        <p:spPr bwMode="auto">
          <a:xfrm>
            <a:off x="4157955" y="2370949"/>
            <a:ext cx="828092" cy="349456"/>
          </a:xfrm>
          <a:prstGeom prst="downArrow">
            <a:avLst>
              <a:gd name="adj1" fmla="val 100000"/>
              <a:gd name="adj2" fmla="val 10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28684" y="4189089"/>
            <a:ext cx="1198999" cy="5201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100" dirty="0">
                <a:solidFill>
                  <a:schemeClr val="accent1"/>
                </a:solidFill>
              </a:rPr>
              <a:t>Coupe du monde de Rugby</a:t>
            </a:r>
          </a:p>
          <a:p>
            <a:pPr algn="ctr"/>
            <a:r>
              <a:rPr lang="fr-FR" sz="1100" dirty="0">
                <a:solidFill>
                  <a:schemeClr val="accent1"/>
                </a:solidFill>
              </a:rPr>
              <a:t> </a:t>
            </a:r>
            <a:r>
              <a:rPr lang="fr-FR" sz="1400" b="1" dirty="0">
                <a:solidFill>
                  <a:schemeClr val="accent1"/>
                </a:solidFill>
              </a:rPr>
              <a:t>- 0,6 %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937635" y="4192588"/>
            <a:ext cx="834140" cy="5201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100" dirty="0">
                <a:solidFill>
                  <a:schemeClr val="accent1"/>
                </a:solidFill>
              </a:rPr>
              <a:t>Impact de la </a:t>
            </a:r>
            <a:br>
              <a:rPr lang="fr-FR" sz="1100" dirty="0">
                <a:solidFill>
                  <a:schemeClr val="accent1"/>
                </a:solidFill>
              </a:rPr>
            </a:br>
            <a:r>
              <a:rPr lang="fr-FR" sz="1100" dirty="0">
                <a:solidFill>
                  <a:schemeClr val="accent1"/>
                </a:solidFill>
              </a:rPr>
              <a:t>53</a:t>
            </a:r>
            <a:r>
              <a:rPr lang="fr-FR" sz="1100" baseline="30000" dirty="0">
                <a:solidFill>
                  <a:schemeClr val="accent1"/>
                </a:solidFill>
              </a:rPr>
              <a:t>e</a:t>
            </a:r>
            <a:r>
              <a:rPr lang="fr-FR" sz="1100" dirty="0">
                <a:solidFill>
                  <a:schemeClr val="accent1"/>
                </a:solidFill>
              </a:rPr>
              <a:t> semaine</a:t>
            </a:r>
          </a:p>
          <a:p>
            <a:pPr algn="ctr"/>
            <a:r>
              <a:rPr lang="fr-FR" sz="1400" b="1" dirty="0">
                <a:solidFill>
                  <a:schemeClr val="accent1"/>
                </a:solidFill>
              </a:rPr>
              <a:t>+ 0,7 %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008899" y="4187568"/>
            <a:ext cx="1491093" cy="5201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100" dirty="0">
                <a:solidFill>
                  <a:schemeClr val="accent1"/>
                </a:solidFill>
              </a:rPr>
              <a:t>Hors ces deux impacts, croissance interne</a:t>
            </a:r>
          </a:p>
          <a:p>
            <a:pPr algn="ctr"/>
            <a:r>
              <a:rPr lang="fr-FR" sz="1400" b="1" dirty="0">
                <a:solidFill>
                  <a:schemeClr val="accent1"/>
                </a:solidFill>
              </a:rPr>
              <a:t>+ 1,6 %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763688" y="4215335"/>
            <a:ext cx="1188132" cy="477478"/>
            <a:chOff x="1619672" y="4101688"/>
            <a:chExt cx="1260140" cy="567465"/>
          </a:xfrm>
        </p:grpSpPr>
        <p:sp>
          <p:nvSpPr>
            <p:cNvPr id="16" name="Espace réservé du texte 5"/>
            <p:cNvSpPr txBox="1">
              <a:spLocks/>
            </p:cNvSpPr>
            <p:nvPr/>
          </p:nvSpPr>
          <p:spPr>
            <a:xfrm>
              <a:off x="1619672" y="4119922"/>
              <a:ext cx="45719" cy="5492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180000" tIns="93600" rIns="180000" bIns="93600" anchor="t"/>
            <a:lstStyle>
              <a:lvl1pPr marL="0" indent="0" algn="l" rtl="0" fontAlgn="base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Clr>
                  <a:schemeClr val="tx2"/>
                </a:buClr>
                <a:buSzPct val="100000"/>
                <a:buFont typeface="+mj-lt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400" b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19138" indent="0" algn="l" rtl="0" fontAlgn="base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Pct val="120000"/>
                <a:buFont typeface="+mj-lt"/>
                <a:buNone/>
                <a:tabLst>
                  <a:tab pos="1616075" algn="l"/>
                  <a:tab pos="2330450" algn="l"/>
                  <a:tab pos="8077200" algn="r"/>
                </a:tabLst>
                <a:defRPr sz="1400">
                  <a:solidFill>
                    <a:srgbClr val="272E57"/>
                  </a:solidFill>
                  <a:latin typeface="+mn-lt"/>
                </a:defRPr>
              </a:lvl2pPr>
              <a:lvl3pPr marL="1787525" indent="-342900" algn="l" rtl="0" fontAlgn="base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Pct val="120000"/>
                <a:buFont typeface="+mj-lt"/>
                <a:buAutoNum type="arabicPeriod"/>
                <a:tabLst>
                  <a:tab pos="1082675" algn="l"/>
                  <a:tab pos="2149475" algn="l"/>
                  <a:tab pos="8077200" algn="r"/>
                </a:tabLst>
                <a:defRPr sz="1000">
                  <a:solidFill>
                    <a:srgbClr val="7F7F7F"/>
                  </a:solidFill>
                  <a:latin typeface="+mn-lt"/>
                </a:defRPr>
              </a:lvl3pPr>
              <a:lvl4pPr marL="2493962" indent="-342900" algn="l" rtl="0" fontAlgn="base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Pct val="120000"/>
                <a:buFont typeface="+mj-lt"/>
                <a:buAutoNum type="arabicPeriod"/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000">
                  <a:solidFill>
                    <a:srgbClr val="7F7F7F"/>
                  </a:solidFill>
                  <a:latin typeface="+mn-lt"/>
                </a:defRPr>
              </a:lvl4pPr>
              <a:lvl5pPr marL="2763838" indent="-3429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+mj-lt"/>
                <a:buAutoNum type="arabicPeriod"/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5pPr>
              <a:lvl6pPr marL="2878138" algn="l" rtl="0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6pPr>
              <a:lvl7pPr marL="3335338" algn="l" rtl="0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7pPr>
              <a:lvl8pPr marL="3792538" algn="l" rtl="0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8pPr>
              <a:lvl9pPr marL="4249738" algn="l" rtl="0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9pPr>
            </a:lstStyle>
            <a:p>
              <a:pPr>
                <a:lnSpc>
                  <a:spcPct val="100000"/>
                </a:lnSpc>
              </a:pPr>
              <a:endParaRPr lang="fr-FR" dirty="0"/>
            </a:p>
          </p:txBody>
        </p:sp>
        <p:sp>
          <p:nvSpPr>
            <p:cNvPr id="19" name="Espace réservé du texte 5"/>
            <p:cNvSpPr txBox="1">
              <a:spLocks/>
            </p:cNvSpPr>
            <p:nvPr/>
          </p:nvSpPr>
          <p:spPr>
            <a:xfrm>
              <a:off x="2834093" y="4101688"/>
              <a:ext cx="45719" cy="5492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180000" tIns="93600" rIns="180000" bIns="93600" anchor="t"/>
            <a:lstStyle>
              <a:lvl1pPr marL="0" indent="0" algn="l" rtl="0" fontAlgn="base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Clr>
                  <a:schemeClr val="tx2"/>
                </a:buClr>
                <a:buSzPct val="100000"/>
                <a:buFont typeface="+mj-lt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400" b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19138" indent="0" algn="l" rtl="0" fontAlgn="base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Pct val="120000"/>
                <a:buFont typeface="+mj-lt"/>
                <a:buNone/>
                <a:tabLst>
                  <a:tab pos="1616075" algn="l"/>
                  <a:tab pos="2330450" algn="l"/>
                  <a:tab pos="8077200" algn="r"/>
                </a:tabLst>
                <a:defRPr sz="1400">
                  <a:solidFill>
                    <a:srgbClr val="272E57"/>
                  </a:solidFill>
                  <a:latin typeface="+mn-lt"/>
                </a:defRPr>
              </a:lvl2pPr>
              <a:lvl3pPr marL="1787525" indent="-342900" algn="l" rtl="0" fontAlgn="base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Pct val="120000"/>
                <a:buFont typeface="+mj-lt"/>
                <a:buAutoNum type="arabicPeriod"/>
                <a:tabLst>
                  <a:tab pos="1082675" algn="l"/>
                  <a:tab pos="2149475" algn="l"/>
                  <a:tab pos="8077200" algn="r"/>
                </a:tabLst>
                <a:defRPr sz="1000">
                  <a:solidFill>
                    <a:srgbClr val="7F7F7F"/>
                  </a:solidFill>
                  <a:latin typeface="+mn-lt"/>
                </a:defRPr>
              </a:lvl3pPr>
              <a:lvl4pPr marL="2493962" indent="-342900" algn="l" rtl="0" fontAlgn="base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Pct val="120000"/>
                <a:buFont typeface="+mj-lt"/>
                <a:buAutoNum type="arabicPeriod"/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000">
                  <a:solidFill>
                    <a:srgbClr val="7F7F7F"/>
                  </a:solidFill>
                  <a:latin typeface="+mn-lt"/>
                </a:defRPr>
              </a:lvl4pPr>
              <a:lvl5pPr marL="2763838" indent="-3429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+mj-lt"/>
                <a:buAutoNum type="arabicPeriod"/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5pPr>
              <a:lvl6pPr marL="2878138" algn="l" rtl="0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6pPr>
              <a:lvl7pPr marL="3335338" algn="l" rtl="0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7pPr>
              <a:lvl8pPr marL="3792538" algn="l" rtl="0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8pPr>
              <a:lvl9pPr marL="4249738" algn="l" rtl="0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9pPr>
            </a:lstStyle>
            <a:p>
              <a:pPr>
                <a:lnSpc>
                  <a:spcPct val="100000"/>
                </a:lnSpc>
              </a:pPr>
              <a:endParaRPr lang="fr-FR" dirty="0"/>
            </a:p>
          </p:txBody>
        </p:sp>
      </p:grpSp>
      <p:sp>
        <p:nvSpPr>
          <p:cNvPr id="20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>
          <a:xfrm>
            <a:off x="90852" y="4845006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816373" rtl="0" eaLnBrk="1" latinLnBrk="0" hangingPunct="1">
              <a:defRPr sz="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86815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space réservé du texte 43"/>
          <p:cNvSpPr>
            <a:spLocks noGrp="1"/>
          </p:cNvSpPr>
          <p:nvPr>
            <p:ph type="body" sz="quarter" idx="15"/>
          </p:nvPr>
        </p:nvSpPr>
        <p:spPr>
          <a:xfrm>
            <a:off x="471600" y="687491"/>
            <a:ext cx="8204400" cy="246221"/>
          </a:xfrm>
        </p:spPr>
        <p:txBody>
          <a:bodyPr/>
          <a:lstStyle/>
          <a:p>
            <a:r>
              <a:rPr lang="fr-FR" sz="1600" dirty="0">
                <a:solidFill>
                  <a:schemeClr val="accent4"/>
                </a:solidFill>
              </a:rPr>
              <a:t>Une performance financière solide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598" y="312504"/>
            <a:ext cx="8513651" cy="307777"/>
          </a:xfrm>
        </p:spPr>
        <p:txBody>
          <a:bodyPr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000" cap="all" dirty="0"/>
              <a:t>am</a:t>
            </a:r>
            <a:r>
              <a:rPr lang="fr-FR" dirty="0"/>
              <a:t>é</a:t>
            </a:r>
            <a:r>
              <a:rPr lang="en-US" sz="2000" cap="all" dirty="0"/>
              <a:t>lioration de la performance op</a:t>
            </a:r>
            <a:r>
              <a:rPr lang="fr-FR" dirty="0"/>
              <a:t>é</a:t>
            </a:r>
            <a:r>
              <a:rPr lang="en-US" sz="2000" cap="all" dirty="0"/>
              <a:t>rationnelle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gray">
          <a:xfrm>
            <a:off x="474458" y="3039802"/>
            <a:ext cx="1035051" cy="19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z="1000" dirty="0">
                <a:solidFill>
                  <a:srgbClr val="65676A"/>
                </a:solidFill>
              </a:rPr>
              <a:t>Millions €</a:t>
            </a:r>
          </a:p>
        </p:txBody>
      </p:sp>
      <p:sp>
        <p:nvSpPr>
          <p:cNvPr id="26" name="Text Box 72"/>
          <p:cNvSpPr txBox="1">
            <a:spLocks noChangeArrowheads="1"/>
          </p:cNvSpPr>
          <p:nvPr/>
        </p:nvSpPr>
        <p:spPr bwMode="gray">
          <a:xfrm>
            <a:off x="2701186" y="2047708"/>
            <a:ext cx="1074563" cy="23545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2A295C"/>
                </a:solidFill>
              </a:rPr>
              <a:t>5,9 %</a:t>
            </a: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gray">
          <a:xfrm>
            <a:off x="7308304" y="1563638"/>
            <a:ext cx="1914001" cy="14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70000"/>
              </a:spcBef>
              <a:spcAft>
                <a:spcPct val="30000"/>
              </a:spcAft>
              <a:buClr>
                <a:srgbClr val="FF0000"/>
              </a:buClr>
              <a:buSzPct val="130000"/>
              <a:buFont typeface="Symbol" charset="0"/>
              <a:buNone/>
              <a:tabLst>
                <a:tab pos="476250" algn="l"/>
                <a:tab pos="2482850" algn="l"/>
              </a:tabLst>
            </a:pPr>
            <a:r>
              <a:rPr lang="en-US" sz="1050" spc="-50" dirty="0">
                <a:solidFill>
                  <a:srgbClr val="2A295C"/>
                </a:solidFill>
              </a:rPr>
              <a:t>À taux courant</a:t>
            </a:r>
          </a:p>
        </p:txBody>
      </p:sp>
      <p:sp>
        <p:nvSpPr>
          <p:cNvPr id="33" name="Text Box 72"/>
          <p:cNvSpPr txBox="1">
            <a:spLocks noChangeArrowheads="1"/>
          </p:cNvSpPr>
          <p:nvPr/>
        </p:nvSpPr>
        <p:spPr bwMode="gray">
          <a:xfrm>
            <a:off x="6408204" y="1481182"/>
            <a:ext cx="1074564" cy="2616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defPPr>
              <a:defRPr lang="en-GB"/>
            </a:defPPr>
            <a:lvl1pPr algn="ctr" eaLnBrk="1" hangingPunct="1">
              <a:lnSpc>
                <a:spcPct val="85000"/>
              </a:lnSpc>
              <a:spcBef>
                <a:spcPct val="50000"/>
              </a:spcBef>
              <a:defRPr sz="2000" b="1">
                <a:solidFill>
                  <a:srgbClr val="2A295C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6,4 %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466977" y="2067694"/>
            <a:ext cx="2278698" cy="468059"/>
            <a:chOff x="466977" y="1867390"/>
            <a:chExt cx="2278698" cy="468059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 bwMode="gray">
            <a:xfrm>
              <a:off x="466977" y="1867390"/>
              <a:ext cx="2150113" cy="46805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t" anchorCtr="0"/>
            <a:lstStyle>
              <a:lvl1pPr marL="539750" indent="-53975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30000"/>
                </a:spcAft>
                <a:buClr>
                  <a:schemeClr val="accent1"/>
                </a:buClr>
                <a:buSzPct val="130000"/>
                <a:buFont typeface="Wingdings" pitchFamily="2" charset="2"/>
                <a:buChar char="£"/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2600" b="1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079500" indent="-360363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30000"/>
                <a:buFont typeface="Arial" pitchFamily="34" charset="0"/>
                <a:buChar char="●"/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2000" b="1">
                  <a:solidFill>
                    <a:schemeClr val="tx2"/>
                  </a:solidFill>
                  <a:latin typeface="+mn-lt"/>
                </a:defRPr>
              </a:lvl2pPr>
              <a:lvl3pPr marL="1620838" indent="-176213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-"/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2000">
                  <a:solidFill>
                    <a:schemeClr val="tx2"/>
                  </a:solidFill>
                  <a:latin typeface="+mn-lt"/>
                </a:defRPr>
              </a:lvl3pPr>
              <a:lvl4pPr marL="2151063" indent="-779463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>
                  <a:solidFill>
                    <a:schemeClr val="tx2"/>
                  </a:solidFill>
                  <a:latin typeface="+mn-lt"/>
                </a:defRPr>
              </a:lvl4pPr>
              <a:lvl5pPr marL="2420938" indent="-592138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5pPr>
              <a:lvl6pPr marL="2878138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6pPr>
              <a:lvl7pPr marL="3335338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7pPr>
              <a:lvl8pPr marL="3792538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8pPr>
              <a:lvl9pPr marL="4249738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9pPr>
            </a:lstStyle>
            <a:p>
              <a:pPr marL="0" indent="0">
                <a:spcBef>
                  <a:spcPts val="600"/>
                </a:spcBef>
                <a:spcAft>
                  <a:spcPct val="0"/>
                </a:spcAft>
                <a:buClr>
                  <a:srgbClr val="FF0000"/>
                </a:buClr>
                <a:buNone/>
                <a:tabLst>
                  <a:tab pos="1616075" algn="l"/>
                  <a:tab pos="2149475" algn="l"/>
                  <a:tab pos="8077200" algn="r"/>
                </a:tabLst>
                <a:defRPr/>
              </a:pPr>
              <a:r>
                <a:rPr lang="en-US" sz="1400" dirty="0">
                  <a:solidFill>
                    <a:srgbClr val="65676A"/>
                  </a:solidFill>
                </a:rPr>
                <a:t>Marge opérationnelle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466977" y="2108130"/>
              <a:ext cx="2278698" cy="1523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FF0000"/>
                </a:buClr>
                <a:buSzPct val="130000"/>
                <a:tabLst>
                  <a:tab pos="1616075" algn="l"/>
                  <a:tab pos="2149475" algn="l"/>
                  <a:tab pos="8077200" algn="r"/>
                </a:tabLst>
                <a:defRPr/>
              </a:pPr>
              <a:r>
                <a:rPr lang="en-US" sz="1100" dirty="0">
                  <a:solidFill>
                    <a:schemeClr val="accent1"/>
                  </a:solidFill>
                </a:rPr>
                <a:t>Avant coûts exceptionnels</a:t>
              </a:r>
              <a:r>
                <a:rPr lang="en-US" sz="1100" baseline="30000" dirty="0">
                  <a:solidFill>
                    <a:schemeClr val="accent1"/>
                  </a:solidFill>
                  <a:latin typeface="Arial" charset="0"/>
                </a:rPr>
                <a:t>1</a:t>
              </a:r>
              <a:endParaRPr lang="en-US" sz="11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466977" y="3399842"/>
            <a:ext cx="2487609" cy="360541"/>
            <a:chOff x="466977" y="3303541"/>
            <a:chExt cx="2487609" cy="360541"/>
          </a:xfrm>
        </p:grpSpPr>
        <p:sp>
          <p:nvSpPr>
            <p:cNvPr id="28" name="Rectangle 3"/>
            <p:cNvSpPr txBox="1">
              <a:spLocks noChangeArrowheads="1"/>
            </p:cNvSpPr>
            <p:nvPr/>
          </p:nvSpPr>
          <p:spPr bwMode="gray">
            <a:xfrm>
              <a:off x="466977" y="3303541"/>
              <a:ext cx="1965925" cy="29592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t" anchorCtr="0"/>
            <a:lstStyle>
              <a:lvl1pPr marL="539750" indent="-53975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30000"/>
                </a:spcAft>
                <a:buClr>
                  <a:schemeClr val="accent1"/>
                </a:buClr>
                <a:buSzPct val="130000"/>
                <a:buFont typeface="Wingdings" pitchFamily="2" charset="2"/>
                <a:buChar char="£"/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2600" b="1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079500" indent="-360363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30000"/>
                <a:buFont typeface="Arial" pitchFamily="34" charset="0"/>
                <a:buChar char="●"/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2000" b="1">
                  <a:solidFill>
                    <a:schemeClr val="tx2"/>
                  </a:solidFill>
                  <a:latin typeface="+mn-lt"/>
                </a:defRPr>
              </a:lvl2pPr>
              <a:lvl3pPr marL="1620838" indent="-176213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-"/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2000">
                  <a:solidFill>
                    <a:schemeClr val="tx2"/>
                  </a:solidFill>
                  <a:latin typeface="+mn-lt"/>
                </a:defRPr>
              </a:lvl3pPr>
              <a:lvl4pPr marL="2151063" indent="-779463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>
                  <a:solidFill>
                    <a:schemeClr val="tx2"/>
                  </a:solidFill>
                  <a:latin typeface="+mn-lt"/>
                </a:defRPr>
              </a:lvl4pPr>
              <a:lvl5pPr marL="2420938" indent="-592138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5pPr>
              <a:lvl6pPr marL="2878138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6pPr>
              <a:lvl7pPr marL="3335338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7pPr>
              <a:lvl8pPr marL="3792538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8pPr>
              <a:lvl9pPr marL="4249738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tabLst>
                  <a:tab pos="1082675" algn="l"/>
                  <a:tab pos="1616075" algn="l"/>
                  <a:tab pos="2149475" algn="l"/>
                  <a:tab pos="8077200" algn="r"/>
                </a:tabLst>
                <a:defRPr sz="1600">
                  <a:solidFill>
                    <a:schemeClr val="tx2"/>
                  </a:solidFill>
                  <a:latin typeface="+mn-lt"/>
                </a:defRPr>
              </a:lvl9pPr>
            </a:lstStyle>
            <a:p>
              <a:pPr marL="0" indent="0">
                <a:spcBef>
                  <a:spcPts val="600"/>
                </a:spcBef>
                <a:spcAft>
                  <a:spcPct val="0"/>
                </a:spcAft>
                <a:buClr>
                  <a:srgbClr val="FF0000"/>
                </a:buClr>
                <a:buNone/>
                <a:tabLst>
                  <a:tab pos="1616075" algn="l"/>
                  <a:tab pos="2149475" algn="l"/>
                  <a:tab pos="8077200" algn="r"/>
                </a:tabLst>
                <a:defRPr/>
              </a:pPr>
              <a:r>
                <a:rPr lang="en-US" sz="1400" dirty="0">
                  <a:solidFill>
                    <a:srgbClr val="65676A"/>
                  </a:solidFill>
                </a:rPr>
                <a:t>Résultat opérationnel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481573" y="3511733"/>
              <a:ext cx="2473013" cy="1523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FF0000"/>
                </a:buClr>
                <a:buSzPct val="130000"/>
                <a:tabLst>
                  <a:tab pos="1616075" algn="l"/>
                  <a:tab pos="2149475" algn="l"/>
                  <a:tab pos="8077200" algn="r"/>
                </a:tabLst>
                <a:defRPr/>
              </a:pPr>
              <a:r>
                <a:rPr lang="en-US" sz="1100" dirty="0">
                  <a:solidFill>
                    <a:schemeClr val="accent1"/>
                  </a:solidFill>
                </a:rPr>
                <a:t>Avant coûts exceptionnels</a:t>
              </a:r>
              <a:r>
                <a:rPr lang="en-US" sz="1100" baseline="30000" dirty="0">
                  <a:solidFill>
                    <a:schemeClr val="accent1"/>
                  </a:solidFill>
                  <a:latin typeface="Arial" charset="0"/>
                </a:rPr>
                <a:t>1</a:t>
              </a:r>
              <a:endParaRPr lang="en-US" sz="11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52" name="Rectangle 51"/>
          <p:cNvSpPr/>
          <p:nvPr/>
        </p:nvSpPr>
        <p:spPr bwMode="auto">
          <a:xfrm>
            <a:off x="2701186" y="3082334"/>
            <a:ext cx="1074563" cy="1115347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gray">
          <a:xfrm>
            <a:off x="2734467" y="2838286"/>
            <a:ext cx="1008000" cy="30815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72000" anchor="b" anchorCtr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sz="1800" dirty="0">
                <a:solidFill>
                  <a:srgbClr val="2A295C"/>
                </a:solidFill>
              </a:rPr>
              <a:t>1 203</a:t>
            </a:r>
          </a:p>
        </p:txBody>
      </p:sp>
      <p:grpSp>
        <p:nvGrpSpPr>
          <p:cNvPr id="55" name="Groupe 19"/>
          <p:cNvGrpSpPr/>
          <p:nvPr/>
        </p:nvGrpSpPr>
        <p:grpSpPr>
          <a:xfrm>
            <a:off x="5170577" y="2717773"/>
            <a:ext cx="883969" cy="277227"/>
            <a:chOff x="4566162" y="3050605"/>
            <a:chExt cx="1076814" cy="542013"/>
          </a:xfrm>
        </p:grpSpPr>
        <p:sp>
          <p:nvSpPr>
            <p:cNvPr id="56" name="AutoShape 85"/>
            <p:cNvSpPr>
              <a:spLocks noChangeArrowheads="1"/>
            </p:cNvSpPr>
            <p:nvPr/>
          </p:nvSpPr>
          <p:spPr bwMode="auto">
            <a:xfrm rot="16200000">
              <a:off x="4830664" y="2786105"/>
              <a:ext cx="542011" cy="1071011"/>
            </a:xfrm>
            <a:prstGeom prst="homePlate">
              <a:avLst>
                <a:gd name="adj" fmla="val 0"/>
              </a:avLst>
            </a:prstGeom>
            <a:noFill/>
            <a:ln w="9525">
              <a:solidFill>
                <a:schemeClr val="accent1"/>
              </a:solidFill>
            </a:ln>
            <a:extLst/>
          </p:spPr>
          <p:txBody>
            <a:bodyPr lIns="0" tIns="36000" rIns="0" bIns="0"/>
            <a:lstStyle/>
            <a:p>
              <a:pPr algn="ctr"/>
              <a:endParaRPr lang="en-US" sz="2800" dirty="0">
                <a:solidFill>
                  <a:srgbClr val="FFFFFF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566162" y="3050608"/>
              <a:ext cx="1076814" cy="5420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2A295C"/>
                  </a:solidFill>
                </a:rPr>
                <a:t>+ </a:t>
              </a:r>
              <a:r>
                <a:rPr lang="en-US" b="1" dirty="0">
                  <a:solidFill>
                    <a:srgbClr val="2A295C"/>
                  </a:solidFill>
                </a:rPr>
                <a:t>8,4 </a:t>
              </a:r>
              <a:r>
                <a:rPr lang="en-US" sz="1600" b="1" dirty="0">
                  <a:solidFill>
                    <a:srgbClr val="2A295C"/>
                  </a:solidFill>
                </a:rPr>
                <a:t>%</a:t>
              </a:r>
            </a:p>
          </p:txBody>
        </p:sp>
      </p:grpSp>
      <p:sp>
        <p:nvSpPr>
          <p:cNvPr id="51" name="ZoneTexte 3"/>
          <p:cNvSpPr txBox="1">
            <a:spLocks noChangeArrowheads="1"/>
          </p:cNvSpPr>
          <p:nvPr/>
        </p:nvSpPr>
        <p:spPr bwMode="auto">
          <a:xfrm>
            <a:off x="5184068" y="2995265"/>
            <a:ext cx="856987" cy="34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900" b="1" spc="-20" dirty="0">
                <a:solidFill>
                  <a:srgbClr val="2A295C"/>
                </a:solidFill>
              </a:rPr>
              <a:t>HORS EFFET DE CHANGE *</a:t>
            </a:r>
          </a:p>
        </p:txBody>
      </p:sp>
      <p:sp>
        <p:nvSpPr>
          <p:cNvPr id="58" name="Text Box 73"/>
          <p:cNvSpPr txBox="1">
            <a:spLocks noChangeArrowheads="1"/>
          </p:cNvSpPr>
          <p:nvPr/>
        </p:nvSpPr>
        <p:spPr bwMode="gray">
          <a:xfrm>
            <a:off x="6327311" y="4244957"/>
            <a:ext cx="1074563" cy="18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1400" b="1" dirty="0">
                <a:solidFill>
                  <a:schemeClr val="accent1"/>
                </a:solidFill>
              </a:rPr>
              <a:t>2016-2017</a:t>
            </a:r>
          </a:p>
        </p:txBody>
      </p:sp>
      <p:sp>
        <p:nvSpPr>
          <p:cNvPr id="59" name="Text Box 72"/>
          <p:cNvSpPr txBox="1">
            <a:spLocks noChangeArrowheads="1"/>
          </p:cNvSpPr>
          <p:nvPr/>
        </p:nvSpPr>
        <p:spPr bwMode="gray">
          <a:xfrm>
            <a:off x="2701186" y="4244957"/>
            <a:ext cx="1074563" cy="18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1400" dirty="0">
                <a:solidFill>
                  <a:srgbClr val="2A295C"/>
                </a:solidFill>
              </a:rPr>
              <a:t>2015-2016</a:t>
            </a:r>
          </a:p>
        </p:txBody>
      </p:sp>
      <p:sp>
        <p:nvSpPr>
          <p:cNvPr id="60" name="Text Box 9"/>
          <p:cNvSpPr txBox="1">
            <a:spLocks noChangeArrowheads="1"/>
          </p:cNvSpPr>
          <p:nvPr/>
        </p:nvSpPr>
        <p:spPr bwMode="gray">
          <a:xfrm>
            <a:off x="6310682" y="2247235"/>
            <a:ext cx="1076825" cy="30815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72000" anchor="b" anchorCtr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A295C"/>
                </a:solidFill>
              </a:rPr>
              <a:t>1 326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6311813" y="2513549"/>
            <a:ext cx="1074563" cy="168002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471598" y="4591301"/>
            <a:ext cx="8274998" cy="1275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aseline="30000" dirty="0">
                <a:solidFill>
                  <a:schemeClr val="accent1"/>
                </a:solidFill>
                <a:latin typeface="Arial" charset="0"/>
              </a:rPr>
              <a:t>1 </a:t>
            </a:r>
            <a:r>
              <a:rPr lang="fr-FR" sz="800" dirty="0">
                <a:solidFill>
                  <a:schemeClr val="accent1"/>
                </a:solidFill>
              </a:rPr>
              <a:t>Coûts de mise en œuvre du programme d'Adaptation et de Simplification </a:t>
            </a:r>
            <a:r>
              <a:rPr lang="en-US" sz="800" dirty="0">
                <a:solidFill>
                  <a:schemeClr val="accent1"/>
                </a:solidFill>
              </a:rPr>
              <a:t>(137 M€ au S1 2016-2017 et 108 M€ sur l’exercice 2015-2016)</a:t>
            </a:r>
          </a:p>
        </p:txBody>
      </p:sp>
      <p:cxnSp>
        <p:nvCxnSpPr>
          <p:cNvPr id="41" name="Connecteur droit 40"/>
          <p:cNvCxnSpPr/>
          <p:nvPr/>
        </p:nvCxnSpPr>
        <p:spPr>
          <a:xfrm flipV="1">
            <a:off x="3131840" y="1830520"/>
            <a:ext cx="3732752" cy="570792"/>
          </a:xfrm>
          <a:prstGeom prst="line">
            <a:avLst/>
          </a:prstGeom>
          <a:ln w="19050">
            <a:solidFill>
              <a:srgbClr val="65676A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e 19"/>
          <p:cNvGrpSpPr/>
          <p:nvPr/>
        </p:nvGrpSpPr>
        <p:grpSpPr>
          <a:xfrm>
            <a:off x="4047861" y="2715136"/>
            <a:ext cx="883969" cy="277227"/>
            <a:chOff x="4566162" y="3050605"/>
            <a:chExt cx="1076814" cy="542013"/>
          </a:xfrm>
        </p:grpSpPr>
        <p:sp>
          <p:nvSpPr>
            <p:cNvPr id="39" name="AutoShape 85"/>
            <p:cNvSpPr>
              <a:spLocks noChangeArrowheads="1"/>
            </p:cNvSpPr>
            <p:nvPr/>
          </p:nvSpPr>
          <p:spPr bwMode="auto">
            <a:xfrm rot="16200000">
              <a:off x="4830664" y="2786105"/>
              <a:ext cx="542011" cy="1071011"/>
            </a:xfrm>
            <a:prstGeom prst="homePlate">
              <a:avLst>
                <a:gd name="adj" fmla="val 0"/>
              </a:avLst>
            </a:prstGeom>
            <a:noFill/>
            <a:ln w="9525">
              <a:solidFill>
                <a:schemeClr val="accent1"/>
              </a:solidFill>
            </a:ln>
            <a:extLst/>
          </p:spPr>
          <p:txBody>
            <a:bodyPr lIns="0" tIns="36000" rIns="0" bIns="0"/>
            <a:lstStyle/>
            <a:p>
              <a:pPr algn="ctr"/>
              <a:endParaRPr lang="en-US" sz="2800" dirty="0">
                <a:solidFill>
                  <a:srgbClr val="FFFFFF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566162" y="3050608"/>
              <a:ext cx="1076814" cy="5420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2A295C"/>
                  </a:solidFill>
                </a:rPr>
                <a:t>+ </a:t>
              </a:r>
              <a:r>
                <a:rPr lang="en-US" b="1" dirty="0">
                  <a:solidFill>
                    <a:srgbClr val="2A295C"/>
                  </a:solidFill>
                </a:rPr>
                <a:t>10,2 </a:t>
              </a:r>
              <a:r>
                <a:rPr lang="en-US" sz="1600" b="1" dirty="0">
                  <a:solidFill>
                    <a:srgbClr val="2A295C"/>
                  </a:solidFill>
                </a:rPr>
                <a:t>%</a:t>
              </a:r>
            </a:p>
          </p:txBody>
        </p:sp>
      </p:grpSp>
      <p:sp>
        <p:nvSpPr>
          <p:cNvPr id="45" name="ZoneTexte 3"/>
          <p:cNvSpPr txBox="1">
            <a:spLocks noChangeArrowheads="1"/>
          </p:cNvSpPr>
          <p:nvPr/>
        </p:nvSpPr>
        <p:spPr bwMode="auto">
          <a:xfrm>
            <a:off x="4061352" y="2996485"/>
            <a:ext cx="856987" cy="34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900" b="1" spc="-20" dirty="0">
                <a:solidFill>
                  <a:srgbClr val="2A295C"/>
                </a:solidFill>
              </a:rPr>
              <a:t>CROISSANCE TOTALE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177769" y="1382752"/>
            <a:ext cx="869584" cy="691451"/>
          </a:xfrm>
          <a:prstGeom prst="rect">
            <a:avLst/>
          </a:prstGeom>
          <a:ln>
            <a:noFill/>
          </a:ln>
        </p:spPr>
        <p:txBody>
          <a:bodyPr wrap="square" lIns="0" rIns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b="1" dirty="0">
                <a:solidFill>
                  <a:srgbClr val="2A295C"/>
                </a:solidFill>
              </a:rPr>
              <a:t>+ 40 pbs</a:t>
            </a:r>
            <a:br>
              <a:rPr lang="en-US" sz="1400" dirty="0"/>
            </a:br>
            <a:r>
              <a:rPr lang="en-US" sz="800" b="1" spc="-20" dirty="0">
                <a:solidFill>
                  <a:srgbClr val="2A295C"/>
                </a:solidFill>
              </a:rPr>
              <a:t>HORS EFFET </a:t>
            </a:r>
            <a:br>
              <a:rPr lang="en-US" sz="800" b="1" spc="-20" dirty="0">
                <a:solidFill>
                  <a:srgbClr val="2A295C"/>
                </a:solidFill>
              </a:rPr>
            </a:br>
            <a:r>
              <a:rPr lang="en-US" sz="800" b="1" spc="-20" dirty="0">
                <a:solidFill>
                  <a:srgbClr val="2A295C"/>
                </a:solidFill>
              </a:rPr>
              <a:t>DE CHANGE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055053" y="1382752"/>
            <a:ext cx="869584" cy="691451"/>
          </a:xfrm>
          <a:prstGeom prst="rect">
            <a:avLst/>
          </a:prstGeom>
          <a:ln>
            <a:noFill/>
          </a:ln>
        </p:spPr>
        <p:txBody>
          <a:bodyPr wrap="square" lIns="0" rIns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b="1" dirty="0">
                <a:solidFill>
                  <a:srgbClr val="2A295C"/>
                </a:solidFill>
              </a:rPr>
              <a:t>+ 50 pbs</a:t>
            </a:r>
            <a:br>
              <a:rPr lang="en-US" sz="1400" dirty="0"/>
            </a:br>
            <a:r>
              <a:rPr lang="en-US" sz="800" b="1" spc="-20" dirty="0">
                <a:solidFill>
                  <a:srgbClr val="2A295C"/>
                </a:solidFill>
              </a:rPr>
              <a:t>CROISSANCE TOTALE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92990" y="4842857"/>
            <a:ext cx="235646" cy="115200"/>
          </a:xfrm>
        </p:spPr>
        <p:txBody>
          <a:bodyPr/>
          <a:lstStyle/>
          <a:p>
            <a:fld id="{E917DE0E-AFB1-41FD-BC35-27DB61CA125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8" name="Footer Placeholder 2"/>
          <p:cNvSpPr txBox="1">
            <a:spLocks/>
          </p:cNvSpPr>
          <p:nvPr/>
        </p:nvSpPr>
        <p:spPr>
          <a:xfrm>
            <a:off x="4268970" y="4833728"/>
            <a:ext cx="4408305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*Indicateurs alternatifs de performance </a:t>
            </a:r>
          </a:p>
        </p:txBody>
      </p:sp>
      <p:sp>
        <p:nvSpPr>
          <p:cNvPr id="36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949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471600" y="685336"/>
            <a:ext cx="8204400" cy="595035"/>
          </a:xfrm>
        </p:spPr>
        <p:txBody>
          <a:bodyPr/>
          <a:lstStyle/>
          <a:p>
            <a:r>
              <a:rPr lang="fr-FR" sz="1600" dirty="0">
                <a:solidFill>
                  <a:schemeClr val="accent4"/>
                </a:solidFill>
              </a:rPr>
              <a:t>Une performance financière solide </a:t>
            </a:r>
          </a:p>
          <a:p>
            <a:endParaRPr lang="fr-FR" sz="1600" dirty="0">
              <a:solidFill>
                <a:srgbClr val="65676A"/>
              </a:solidFill>
            </a:endParaRPr>
          </a:p>
        </p:txBody>
      </p:sp>
      <p:sp>
        <p:nvSpPr>
          <p:cNvPr id="34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PLAN d’ADAPTATION </a:t>
            </a:r>
            <a:r>
              <a:rPr lang="fr-FR" sz="2000" dirty="0"/>
              <a:t>en bonne VOIE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1952533" y="2393990"/>
            <a:ext cx="6723466" cy="717819"/>
          </a:xfrm>
          <a:prstGeom prst="rect">
            <a:avLst/>
          </a:prstGeom>
          <a:noFill/>
          <a:ln w="12700">
            <a:solidFill>
              <a:schemeClr val="accent2"/>
            </a:solidFill>
          </a:ln>
          <a:effectLst/>
          <a:extLst/>
        </p:spPr>
        <p:txBody>
          <a:bodyPr lIns="144000" tIns="0" rIns="0" bIns="0" anchor="ctr" anchorCtr="0"/>
          <a:lstStyle>
            <a:lvl1pPr marL="539750" indent="-539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SzPct val="130000"/>
              <a:buFont typeface="Wingdings" pitchFamily="2" charset="2"/>
              <a:buChar char="£"/>
              <a:tabLst>
                <a:tab pos="1082675" algn="l"/>
                <a:tab pos="1616075" algn="l"/>
                <a:tab pos="2149475" algn="l"/>
                <a:tab pos="8077200" algn="r"/>
              </a:tabLst>
              <a:defRPr sz="26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079500" indent="-36036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30000"/>
              <a:buFont typeface="Arial" pitchFamily="34" charset="0"/>
              <a:buChar char="●"/>
              <a:tabLst>
                <a:tab pos="1082675" algn="l"/>
                <a:tab pos="1616075" algn="l"/>
                <a:tab pos="2149475" algn="l"/>
                <a:tab pos="8077200" algn="r"/>
              </a:tabLst>
              <a:defRPr sz="2000" b="1">
                <a:solidFill>
                  <a:schemeClr val="tx2"/>
                </a:solidFill>
                <a:latin typeface="+mn-lt"/>
              </a:defRPr>
            </a:lvl2pPr>
            <a:lvl3pPr marL="1620838" indent="-17621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tabLst>
                <a:tab pos="1082675" algn="l"/>
                <a:tab pos="1616075" algn="l"/>
                <a:tab pos="2149475" algn="l"/>
                <a:tab pos="8077200" algn="r"/>
              </a:tabLst>
              <a:defRPr sz="2000">
                <a:solidFill>
                  <a:schemeClr val="tx2"/>
                </a:solidFill>
                <a:latin typeface="+mn-lt"/>
              </a:defRPr>
            </a:lvl3pPr>
            <a:lvl4pPr marL="2151063" indent="-77946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>
                <a:solidFill>
                  <a:schemeClr val="tx2"/>
                </a:solidFill>
                <a:latin typeface="+mn-lt"/>
              </a:defRPr>
            </a:lvl4pPr>
            <a:lvl5pPr marL="2420938" indent="-5921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None/>
              <a:tabLst/>
              <a:defRPr/>
            </a:pPr>
            <a:endParaRPr lang="fr-FR" sz="1800" dirty="0">
              <a:solidFill>
                <a:srgbClr val="2A295C"/>
              </a:solidFill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gray">
          <a:xfrm>
            <a:off x="484634" y="2197324"/>
            <a:ext cx="1035051" cy="15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Arial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fr-FR" sz="1000" dirty="0">
                <a:solidFill>
                  <a:srgbClr val="2A295C"/>
                </a:solidFill>
                <a:latin typeface="Arial" charset="0"/>
                <a:ea typeface="ＭＳ Ｐゴシック" charset="0"/>
              </a:rPr>
              <a:t>Millions €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67546" y="2393990"/>
            <a:ext cx="1397926" cy="71782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lvl="0">
              <a:spcBef>
                <a:spcPts val="0"/>
              </a:spcBef>
              <a:buClr>
                <a:srgbClr val="FF0000"/>
              </a:buClr>
              <a:defRPr/>
            </a:pPr>
            <a:r>
              <a:rPr lang="fr-FR" sz="900" b="1" dirty="0">
                <a:solidFill>
                  <a:schemeClr val="bg1"/>
                </a:solidFill>
              </a:rPr>
              <a:t>COÛTS </a:t>
            </a:r>
            <a:r>
              <a:rPr lang="fr-FR" sz="900" dirty="0">
                <a:solidFill>
                  <a:schemeClr val="bg1"/>
                </a:solidFill>
              </a:rPr>
              <a:t>EXCEPTIONNELS</a:t>
            </a:r>
          </a:p>
          <a:p>
            <a:pPr lvl="0">
              <a:spcBef>
                <a:spcPts val="0"/>
              </a:spcBef>
              <a:buClr>
                <a:srgbClr val="FF0000"/>
              </a:buClr>
              <a:defRPr/>
            </a:pPr>
            <a:r>
              <a:rPr lang="fr-FR" sz="900" dirty="0">
                <a:solidFill>
                  <a:schemeClr val="bg1"/>
                </a:solidFill>
              </a:rPr>
              <a:t>DE MISE EN OEUVRE</a:t>
            </a:r>
          </a:p>
        </p:txBody>
      </p:sp>
      <p:sp>
        <p:nvSpPr>
          <p:cNvPr id="9" name="Text Box 73"/>
          <p:cNvSpPr txBox="1">
            <a:spLocks noChangeArrowheads="1"/>
          </p:cNvSpPr>
          <p:nvPr/>
        </p:nvSpPr>
        <p:spPr bwMode="gray">
          <a:xfrm>
            <a:off x="1966992" y="2563232"/>
            <a:ext cx="1116125" cy="37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ts val="200"/>
              </a:spcBef>
              <a:spcAft>
                <a:spcPts val="600"/>
              </a:spcAft>
            </a:pPr>
            <a:r>
              <a:rPr lang="fr-FR" sz="1100" dirty="0">
                <a:solidFill>
                  <a:srgbClr val="FF0000"/>
                </a:solidFill>
              </a:rPr>
              <a:t>TOTAL</a:t>
            </a:r>
            <a:br>
              <a:rPr lang="fr-FR" sz="1800" dirty="0">
                <a:solidFill>
                  <a:srgbClr val="000000"/>
                </a:solidFill>
              </a:rPr>
            </a:br>
            <a:r>
              <a:rPr lang="fr-FR" sz="1100" dirty="0">
                <a:solidFill>
                  <a:srgbClr val="2A295C"/>
                </a:solidFill>
              </a:rPr>
              <a:t>sur 18 mois</a:t>
            </a:r>
            <a:br>
              <a:rPr lang="fr-FR" sz="1800" dirty="0">
                <a:solidFill>
                  <a:srgbClr val="000000"/>
                </a:solidFill>
              </a:rPr>
            </a:br>
            <a:r>
              <a:rPr lang="fr-FR" sz="700" dirty="0">
                <a:solidFill>
                  <a:srgbClr val="2A295C"/>
                </a:solidFill>
              </a:rPr>
              <a:t>(Sept. 2015-Fév. 2017)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gray">
          <a:xfrm>
            <a:off x="8178295" y="2661336"/>
            <a:ext cx="432699" cy="18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50000"/>
              </a:spcBef>
            </a:pPr>
            <a:r>
              <a:rPr lang="fr-FR" sz="1400" b="1" dirty="0">
                <a:solidFill>
                  <a:schemeClr val="accent2"/>
                </a:solidFill>
                <a:ea typeface="ＭＳ Ｐゴシック" charset="0"/>
              </a:rPr>
              <a:t>245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204038" y="2563899"/>
            <a:ext cx="4974257" cy="37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fr-FR" sz="1400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75144" y="3245144"/>
            <a:ext cx="1396226" cy="1512000"/>
          </a:xfrm>
          <a:prstGeom prst="rect">
            <a:avLst/>
          </a:prstGeom>
          <a:solidFill>
            <a:srgbClr val="D3D0C9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lvl="0">
              <a:spcBef>
                <a:spcPts val="0"/>
              </a:spcBef>
              <a:buClr>
                <a:srgbClr val="FF0000"/>
              </a:buClr>
              <a:tabLst>
                <a:tab pos="8077200" algn="r"/>
              </a:tabLst>
              <a:defRPr/>
            </a:pPr>
            <a:r>
              <a:rPr lang="fr-FR" sz="1100" dirty="0">
                <a:solidFill>
                  <a:srgbClr val="2A295C"/>
                </a:solidFill>
              </a:rPr>
              <a:t>MONTANT CUMULÉ </a:t>
            </a:r>
            <a:br>
              <a:rPr lang="fr-FR" sz="1100" dirty="0">
                <a:solidFill>
                  <a:srgbClr val="2A295C"/>
                </a:solidFill>
              </a:rPr>
            </a:br>
            <a:r>
              <a:rPr lang="fr-FR" sz="1400" b="1" dirty="0">
                <a:solidFill>
                  <a:srgbClr val="2A295C"/>
                </a:solidFill>
              </a:rPr>
              <a:t>ANNUEL DES</a:t>
            </a:r>
          </a:p>
          <a:p>
            <a:pPr lvl="0">
              <a:spcBef>
                <a:spcPts val="0"/>
              </a:spcBef>
              <a:buClr>
                <a:srgbClr val="FF0000"/>
              </a:buClr>
              <a:tabLst>
                <a:tab pos="8077200" algn="r"/>
              </a:tabLst>
              <a:defRPr/>
            </a:pPr>
            <a:r>
              <a:rPr lang="fr-FR" sz="1400" b="1" dirty="0">
                <a:solidFill>
                  <a:srgbClr val="2A295C"/>
                </a:solidFill>
              </a:rPr>
              <a:t>ÉCONOMIES</a:t>
            </a:r>
          </a:p>
          <a:p>
            <a:pPr lvl="0">
              <a:spcBef>
                <a:spcPts val="0"/>
              </a:spcBef>
              <a:buClr>
                <a:srgbClr val="FF0000"/>
              </a:buClr>
              <a:tabLst>
                <a:tab pos="8077200" algn="r"/>
              </a:tabLst>
              <a:defRPr/>
            </a:pPr>
            <a:r>
              <a:rPr lang="fr-FR" sz="1100" dirty="0">
                <a:solidFill>
                  <a:srgbClr val="2A295C"/>
                </a:solidFill>
              </a:rPr>
              <a:t>DURABLES 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gray">
          <a:xfrm>
            <a:off x="1952533" y="4554504"/>
            <a:ext cx="6723466" cy="18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en-US"/>
            </a:defPPr>
            <a:lvl1pPr algn="ctr">
              <a:lnSpc>
                <a:spcPct val="85000"/>
              </a:lnSpc>
              <a:spcBef>
                <a:spcPct val="50000"/>
              </a:spcBef>
              <a:defRPr sz="1400" b="1">
                <a:solidFill>
                  <a:srgbClr val="2A295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endParaRPr lang="fr-FR" dirty="0"/>
          </a:p>
        </p:txBody>
      </p:sp>
      <p:sp>
        <p:nvSpPr>
          <p:cNvPr id="14" name="Text Box 73"/>
          <p:cNvSpPr txBox="1">
            <a:spLocks noChangeArrowheads="1"/>
          </p:cNvSpPr>
          <p:nvPr/>
        </p:nvSpPr>
        <p:spPr bwMode="gray">
          <a:xfrm>
            <a:off x="1952533" y="4346597"/>
            <a:ext cx="11530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algn="r" eaLnBrk="1" hangingPunct="1">
              <a:lnSpc>
                <a:spcPct val="80000"/>
              </a:lnSpc>
              <a:spcBef>
                <a:spcPts val="200"/>
              </a:spcBef>
            </a:pPr>
            <a:r>
              <a:rPr lang="fr-FR" sz="900" b="1" dirty="0">
                <a:solidFill>
                  <a:srgbClr val="2A295C"/>
                </a:solidFill>
              </a:rPr>
              <a:t>Objectifs pour </a:t>
            </a:r>
            <a:br>
              <a:rPr lang="fr-FR" sz="900" b="1" dirty="0">
                <a:solidFill>
                  <a:srgbClr val="2A295C"/>
                </a:solidFill>
              </a:rPr>
            </a:br>
            <a:r>
              <a:rPr lang="fr-FR" sz="900" b="1" dirty="0">
                <a:solidFill>
                  <a:srgbClr val="2A295C"/>
                </a:solidFill>
              </a:rPr>
              <a:t>2017-2018</a:t>
            </a:r>
            <a:br>
              <a:rPr lang="fr-FR" sz="900" b="1" dirty="0">
                <a:solidFill>
                  <a:srgbClr val="2A295C"/>
                </a:solidFill>
              </a:rPr>
            </a:br>
            <a:r>
              <a:rPr lang="fr-FR" sz="700" dirty="0">
                <a:solidFill>
                  <a:srgbClr val="2A295C"/>
                </a:solidFill>
              </a:rPr>
              <a:t>ensuite chaque année</a:t>
            </a:r>
          </a:p>
        </p:txBody>
      </p:sp>
      <p:sp>
        <p:nvSpPr>
          <p:cNvPr id="17" name="Text Box 73"/>
          <p:cNvSpPr txBox="1">
            <a:spLocks noChangeArrowheads="1"/>
          </p:cNvSpPr>
          <p:nvPr/>
        </p:nvSpPr>
        <p:spPr bwMode="gray">
          <a:xfrm>
            <a:off x="2277522" y="3426133"/>
            <a:ext cx="828094" cy="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algn="r" eaLnBrk="1" hangingPunct="1">
              <a:lnSpc>
                <a:spcPct val="85000"/>
              </a:lnSpc>
              <a:spcBef>
                <a:spcPts val="200"/>
              </a:spcBef>
            </a:pPr>
            <a:r>
              <a:rPr lang="fr-FR" sz="900" dirty="0">
                <a:solidFill>
                  <a:srgbClr val="2A295C"/>
                </a:solidFill>
              </a:rPr>
              <a:t>2015-2016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197583" y="3328978"/>
            <a:ext cx="575732" cy="28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gray">
          <a:xfrm>
            <a:off x="3710870" y="3381414"/>
            <a:ext cx="432048" cy="18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50000"/>
              </a:spcBef>
            </a:pPr>
            <a:r>
              <a:rPr lang="fr-FR" sz="1400" b="1" dirty="0">
                <a:solidFill>
                  <a:srgbClr val="2A295C"/>
                </a:solidFill>
              </a:rPr>
              <a:t>32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gray">
          <a:xfrm>
            <a:off x="8028384" y="4430553"/>
            <a:ext cx="647615" cy="18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en-GB"/>
            </a:defPPr>
            <a:lvl1pPr algn="ctr" eaLnBrk="1" hangingPunct="1">
              <a:lnSpc>
                <a:spcPct val="85000"/>
              </a:lnSpc>
              <a:spcBef>
                <a:spcPct val="50000"/>
              </a:spcBef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latin typeface="Arial" pitchFamily="34" charset="0"/>
              </a:defRPr>
            </a:lvl2pPr>
            <a:lvl3pPr marL="1143000" indent="-228600" eaLnBrk="0" hangingPunct="0">
              <a:defRPr sz="1600">
                <a:latin typeface="Arial" pitchFamily="34" charset="0"/>
              </a:defRPr>
            </a:lvl3pPr>
            <a:lvl4pPr marL="1600200" indent="-228600" eaLnBrk="0" hangingPunct="0">
              <a:defRPr sz="1600">
                <a:latin typeface="Arial" pitchFamily="34" charset="0"/>
              </a:defRPr>
            </a:lvl4pPr>
            <a:lvl5pPr marL="2057400" indent="-228600" eaLnBrk="0" hangingPunct="0">
              <a:defRPr sz="1600"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</a:defRPr>
            </a:lvl9pPr>
          </a:lstStyle>
          <a:p>
            <a:r>
              <a:rPr lang="fr-FR" b="1" dirty="0">
                <a:solidFill>
                  <a:schemeClr val="accent1"/>
                </a:solidFill>
              </a:rPr>
              <a:t>~220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198770" y="4361684"/>
            <a:ext cx="4829614" cy="28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5364088" y="2590899"/>
            <a:ext cx="0" cy="324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203848" y="2629789"/>
            <a:ext cx="2110418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000" dirty="0">
                <a:solidFill>
                  <a:schemeClr val="accent1"/>
                </a:solidFill>
              </a:rPr>
              <a:t>108</a:t>
            </a:r>
            <a:r>
              <a:rPr lang="fr-FR" sz="700" dirty="0">
                <a:solidFill>
                  <a:schemeClr val="accent1"/>
                </a:solidFill>
              </a:rPr>
              <a:t> </a:t>
            </a:r>
            <a:r>
              <a:rPr lang="fr-FR" sz="1000" dirty="0">
                <a:solidFill>
                  <a:schemeClr val="accent1"/>
                </a:solidFill>
              </a:rPr>
              <a:t>en 2015-2016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408292" y="2629789"/>
            <a:ext cx="1476076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</a:rPr>
              <a:t>137 au S1 2016- 2017</a:t>
            </a:r>
          </a:p>
        </p:txBody>
      </p:sp>
      <p:sp>
        <p:nvSpPr>
          <p:cNvPr id="36" name="AutoShape 15"/>
          <p:cNvSpPr>
            <a:spLocks noChangeArrowheads="1"/>
          </p:cNvSpPr>
          <p:nvPr/>
        </p:nvSpPr>
        <p:spPr bwMode="auto">
          <a:xfrm>
            <a:off x="471488" y="1071312"/>
            <a:ext cx="3992500" cy="11764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0" anchor="t"/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defRPr/>
            </a:pPr>
            <a:r>
              <a:rPr lang="fr-FR" sz="1400" b="1" dirty="0">
                <a:solidFill>
                  <a:schemeClr val="accent1"/>
                </a:solidFill>
              </a:rPr>
              <a:t>OBJECTIFS</a:t>
            </a:r>
          </a:p>
          <a:p>
            <a:pPr marL="179388" indent="-179388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fr-FR" sz="1200" dirty="0">
                <a:solidFill>
                  <a:schemeClr val="accent1"/>
                </a:solidFill>
              </a:rPr>
              <a:t>Adaptation renforcée des coûts opérationnels sur sites</a:t>
            </a:r>
          </a:p>
          <a:p>
            <a:pPr marL="179388" indent="-179388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fr-FR" sz="1200" dirty="0">
                <a:solidFill>
                  <a:schemeClr val="accent1"/>
                </a:solidFill>
              </a:rPr>
              <a:t>Simplification de l’organisation</a:t>
            </a:r>
          </a:p>
          <a:p>
            <a:pPr marL="179388" indent="-179388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fr-FR" sz="1200" dirty="0">
                <a:solidFill>
                  <a:schemeClr val="accent1"/>
                </a:solidFill>
              </a:rPr>
              <a:t>Plus grande mutualisation à l’échelle internationale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112060" y="1218346"/>
            <a:ext cx="3577284" cy="94947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chemeClr val="accent4"/>
              </a:buClr>
              <a:buFont typeface="Wingdings 3" panose="05040102010807070707" pitchFamily="18" charset="2"/>
              <a:buChar char=""/>
            </a:pPr>
            <a:r>
              <a:rPr lang="fr-FR" sz="1050" b="1" dirty="0">
                <a:solidFill>
                  <a:schemeClr val="accent1"/>
                </a:solidFill>
              </a:rPr>
              <a:t>Réussite du programme</a:t>
            </a:r>
            <a:r>
              <a:rPr lang="fr-FR" sz="1050" dirty="0">
                <a:solidFill>
                  <a:schemeClr val="accent1"/>
                </a:solidFill>
              </a:rPr>
              <a:t>: </a:t>
            </a:r>
            <a:br>
              <a:rPr lang="fr-FR" sz="1050" dirty="0">
                <a:solidFill>
                  <a:schemeClr val="accent1"/>
                </a:solidFill>
              </a:rPr>
            </a:br>
            <a:r>
              <a:rPr lang="fr-FR" sz="1050" dirty="0">
                <a:solidFill>
                  <a:schemeClr val="accent1"/>
                </a:solidFill>
              </a:rPr>
              <a:t>nombreux projets de réduction des coûts présentés par les équipes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chemeClr val="accent4"/>
              </a:buClr>
              <a:buFont typeface="Wingdings 3" panose="05040102010807070707" pitchFamily="18" charset="2"/>
              <a:buChar char=""/>
            </a:pPr>
            <a:r>
              <a:rPr lang="fr-FR" sz="1050" b="1" dirty="0">
                <a:solidFill>
                  <a:schemeClr val="accent1"/>
                </a:solidFill>
              </a:rPr>
              <a:t>Économies annuelles pour 2017-2018 équivalent à environ 90 %</a:t>
            </a:r>
            <a:r>
              <a:rPr lang="fr-FR" sz="1050" dirty="0"/>
              <a:t> </a:t>
            </a:r>
            <a:r>
              <a:rPr lang="fr-FR" sz="1050" b="1" dirty="0">
                <a:solidFill>
                  <a:schemeClr val="accent1"/>
                </a:solidFill>
              </a:rPr>
              <a:t>des coûts exceptionnels (~ 220 M€)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204039" y="3855112"/>
            <a:ext cx="2988141" cy="28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n-lt"/>
            </a:endParaRPr>
          </a:p>
        </p:txBody>
      </p:sp>
      <p:sp>
        <p:nvSpPr>
          <p:cNvPr id="29" name="Text Box 73"/>
          <p:cNvSpPr txBox="1">
            <a:spLocks noChangeArrowheads="1"/>
          </p:cNvSpPr>
          <p:nvPr/>
        </p:nvSpPr>
        <p:spPr bwMode="gray">
          <a:xfrm>
            <a:off x="2025494" y="3930189"/>
            <a:ext cx="1080122" cy="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algn="r" eaLnBrk="1" hangingPunct="1">
              <a:lnSpc>
                <a:spcPct val="85000"/>
              </a:lnSpc>
              <a:spcBef>
                <a:spcPts val="200"/>
              </a:spcBef>
            </a:pPr>
            <a:r>
              <a:rPr lang="fr-FR" sz="900" dirty="0">
                <a:solidFill>
                  <a:schemeClr val="accent1"/>
                </a:solidFill>
              </a:rPr>
              <a:t>2016-2017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gray">
          <a:xfrm>
            <a:off x="6048164" y="3907548"/>
            <a:ext cx="705365" cy="18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en-US"/>
            </a:defPPr>
            <a:lvl1pPr algn="ctr">
              <a:lnSpc>
                <a:spcPct val="85000"/>
              </a:lnSpc>
              <a:spcBef>
                <a:spcPct val="50000"/>
              </a:spcBef>
              <a:defRPr sz="1400" b="1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fr-FR" dirty="0"/>
              <a:t>150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4"/>
          </p:nvPr>
        </p:nvSpPr>
        <p:spPr>
          <a:xfrm>
            <a:off x="92990" y="4842857"/>
            <a:ext cx="235646" cy="115200"/>
          </a:xfrm>
        </p:spPr>
        <p:txBody>
          <a:bodyPr/>
          <a:lstStyle/>
          <a:p>
            <a:fld id="{E917DE0E-AFB1-41FD-BC35-27DB61CA125F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27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058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499992" y="3922342"/>
            <a:ext cx="1440000" cy="829573"/>
          </a:xfrm>
          <a:prstGeom prst="rect">
            <a:avLst/>
          </a:prstGeom>
          <a:solidFill>
            <a:srgbClr val="656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120172" y="3922342"/>
            <a:ext cx="1440000" cy="829573"/>
          </a:xfrm>
          <a:prstGeom prst="rect">
            <a:avLst/>
          </a:prstGeom>
          <a:solidFill>
            <a:srgbClr val="656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499992" y="879809"/>
            <a:ext cx="1440000" cy="8295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120172" y="879809"/>
            <a:ext cx="1440000" cy="8295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725749" y="885419"/>
            <a:ext cx="948615" cy="817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499992" y="1916549"/>
            <a:ext cx="1440000" cy="8295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120172" y="1916549"/>
            <a:ext cx="1440000" cy="8295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725749" y="1922159"/>
            <a:ext cx="948615" cy="817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499992" y="2931382"/>
            <a:ext cx="1440000" cy="8295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120172" y="2931382"/>
            <a:ext cx="1440000" cy="8295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725749" y="2936992"/>
            <a:ext cx="948615" cy="817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18" name="Espace réservé pour une image  17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8714" y="879809"/>
            <a:ext cx="2484000" cy="832270"/>
          </a:xfrm>
        </p:spPr>
      </p:pic>
      <p:sp>
        <p:nvSpPr>
          <p:cNvPr id="14" name="Content Placeholder 13"/>
          <p:cNvSpPr>
            <a:spLocks noGrp="1"/>
          </p:cNvSpPr>
          <p:nvPr>
            <p:ph sz="quarter" idx="4294967295"/>
          </p:nvPr>
        </p:nvSpPr>
        <p:spPr>
          <a:xfrm>
            <a:off x="471485" y="879809"/>
            <a:ext cx="1260000" cy="826591"/>
          </a:xfrm>
          <a:solidFill>
            <a:schemeClr val="bg2"/>
          </a:solidFill>
        </p:spPr>
        <p:txBody>
          <a:bodyPr lIns="72000" tIns="72000" rIns="72000" bIns="72000" anchor="ctr">
            <a:normAutofit/>
          </a:bodyPr>
          <a:lstStyle/>
          <a:p>
            <a:pPr lvl="4"/>
            <a:r>
              <a:rPr lang="fr-FR" sz="1100" dirty="0">
                <a:solidFill>
                  <a:schemeClr val="accent1"/>
                </a:solidFill>
              </a:rPr>
              <a:t>Entreprises &amp; Administrations</a:t>
            </a:r>
          </a:p>
        </p:txBody>
      </p:sp>
      <p:sp>
        <p:nvSpPr>
          <p:cNvPr id="33" name="AutoShape 85"/>
          <p:cNvSpPr>
            <a:spLocks noChangeArrowheads="1"/>
          </p:cNvSpPr>
          <p:nvPr/>
        </p:nvSpPr>
        <p:spPr bwMode="auto">
          <a:xfrm rot="5400000">
            <a:off x="5070255" y="443725"/>
            <a:ext cx="288000" cy="1339745"/>
          </a:xfrm>
          <a:prstGeom prst="rect">
            <a:avLst/>
          </a:prstGeom>
          <a:solidFill>
            <a:schemeClr val="bg1"/>
          </a:solidFill>
          <a:ln w="9525">
            <a:noFill/>
          </a:ln>
          <a:extLst/>
        </p:spPr>
        <p:txBody>
          <a:bodyPr vert="vert270" lIns="0" tIns="108000" rIns="0" bIns="72000" anchor="ctr"/>
          <a:lstStyle/>
          <a:p>
            <a:pPr>
              <a:lnSpc>
                <a:spcPts val="1800"/>
              </a:lnSpc>
            </a:pPr>
            <a:r>
              <a:rPr lang="fr-FR" sz="1400" b="1" dirty="0">
                <a:solidFill>
                  <a:srgbClr val="272E57"/>
                </a:solidFill>
              </a:rPr>
              <a:t>+ 1,3 %</a:t>
            </a:r>
            <a:endParaRPr lang="fr-FR" sz="1400" spc="-100" dirty="0">
              <a:solidFill>
                <a:srgbClr val="272E57"/>
              </a:solidFill>
            </a:endParaRPr>
          </a:p>
        </p:txBody>
      </p:sp>
      <p:sp>
        <p:nvSpPr>
          <p:cNvPr id="35" name="AutoShape 85"/>
          <p:cNvSpPr>
            <a:spLocks noChangeArrowheads="1"/>
          </p:cNvSpPr>
          <p:nvPr/>
        </p:nvSpPr>
        <p:spPr bwMode="auto">
          <a:xfrm rot="16200000">
            <a:off x="5070257" y="1505816"/>
            <a:ext cx="288000" cy="1339747"/>
          </a:xfrm>
          <a:prstGeom prst="rect">
            <a:avLst/>
          </a:prstGeom>
          <a:solidFill>
            <a:schemeClr val="bg1"/>
          </a:solidFill>
          <a:ln w="9525">
            <a:noFill/>
          </a:ln>
          <a:extLst/>
        </p:spPr>
        <p:txBody>
          <a:bodyPr vert="vert" lIns="0" tIns="72000" rIns="0" bIns="0" anchor="ctr"/>
          <a:lstStyle/>
          <a:p>
            <a:pPr>
              <a:lnSpc>
                <a:spcPts val="1800"/>
              </a:lnSpc>
            </a:pPr>
            <a:r>
              <a:rPr lang="fr-FR" sz="1400" b="1" dirty="0">
                <a:solidFill>
                  <a:srgbClr val="272E57"/>
                </a:solidFill>
              </a:rPr>
              <a:t>+ 2,5 %</a:t>
            </a:r>
            <a:endParaRPr lang="fr-FR" sz="1400" spc="-100" dirty="0">
              <a:solidFill>
                <a:srgbClr val="272E57"/>
              </a:solidFill>
            </a:endParaRPr>
          </a:p>
        </p:txBody>
      </p:sp>
      <p:sp>
        <p:nvSpPr>
          <p:cNvPr id="37" name="AutoShape 85"/>
          <p:cNvSpPr>
            <a:spLocks noChangeArrowheads="1"/>
          </p:cNvSpPr>
          <p:nvPr/>
        </p:nvSpPr>
        <p:spPr bwMode="auto">
          <a:xfrm rot="16200000">
            <a:off x="5070257" y="2502054"/>
            <a:ext cx="288000" cy="1339747"/>
          </a:xfrm>
          <a:prstGeom prst="rect">
            <a:avLst/>
          </a:prstGeom>
          <a:ln w="9525"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lIns="0" tIns="72000" rIns="0" bIns="0" anchor="ctr"/>
          <a:lstStyle/>
          <a:p>
            <a:pPr>
              <a:lnSpc>
                <a:spcPts val="1800"/>
              </a:lnSpc>
            </a:pPr>
            <a:r>
              <a:rPr lang="fr-FR" sz="1400" b="1" dirty="0">
                <a:solidFill>
                  <a:srgbClr val="272E57"/>
                </a:solidFill>
              </a:rPr>
              <a:t>+ 1,6 %</a:t>
            </a:r>
            <a:endParaRPr lang="fr-FR" sz="1400" spc="-100" dirty="0">
              <a:solidFill>
                <a:srgbClr val="272E57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490264" y="740707"/>
            <a:ext cx="147910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4" algn="ctr">
              <a:lnSpc>
                <a:spcPct val="90000"/>
              </a:lnSpc>
              <a:spcBef>
                <a:spcPts val="190"/>
              </a:spcBef>
              <a:spcAft>
                <a:spcPts val="190"/>
              </a:spcAft>
              <a:buClr>
                <a:srgbClr val="272E57"/>
              </a:buClr>
            </a:pPr>
            <a:r>
              <a:rPr lang="fr-FR" sz="1000" b="1" dirty="0">
                <a:solidFill>
                  <a:srgbClr val="65676A"/>
                </a:solidFill>
              </a:rPr>
              <a:t>CROISSANCE INTERNE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704348" y="740707"/>
            <a:ext cx="97292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4" algn="ctr">
              <a:lnSpc>
                <a:spcPct val="90000"/>
              </a:lnSpc>
              <a:spcBef>
                <a:spcPts val="190"/>
              </a:spcBef>
              <a:spcAft>
                <a:spcPts val="190"/>
              </a:spcAft>
              <a:buClr>
                <a:srgbClr val="272E57"/>
              </a:buClr>
            </a:pPr>
            <a:r>
              <a:rPr lang="fr-FR" sz="1000" b="1" dirty="0">
                <a:solidFill>
                  <a:srgbClr val="65676A"/>
                </a:solidFill>
              </a:rPr>
              <a:t>PART DU CA</a:t>
            </a:r>
            <a:endParaRPr lang="fr-FR" sz="1000" b="1" baseline="30000" dirty="0">
              <a:solidFill>
                <a:srgbClr val="65676A"/>
              </a:solidFill>
            </a:endParaRPr>
          </a:p>
        </p:txBody>
      </p:sp>
      <p:grpSp>
        <p:nvGrpSpPr>
          <p:cNvPr id="70" name="Groupe 69"/>
          <p:cNvGrpSpPr/>
          <p:nvPr/>
        </p:nvGrpSpPr>
        <p:grpSpPr>
          <a:xfrm>
            <a:off x="7518728" y="894753"/>
            <a:ext cx="1396900" cy="806245"/>
            <a:chOff x="7181686" y="1230293"/>
            <a:chExt cx="1396900" cy="806245"/>
          </a:xfrm>
        </p:grpSpPr>
        <p:graphicFrame>
          <p:nvGraphicFramePr>
            <p:cNvPr id="41" name="Graphique 40"/>
            <p:cNvGraphicFramePr/>
            <p:nvPr>
              <p:extLst/>
            </p:nvPr>
          </p:nvGraphicFramePr>
          <p:xfrm>
            <a:off x="7181686" y="1230293"/>
            <a:ext cx="1396900" cy="8062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" name="ZoneTexte 3"/>
            <p:cNvSpPr txBox="1"/>
            <p:nvPr/>
          </p:nvSpPr>
          <p:spPr>
            <a:xfrm>
              <a:off x="7634071" y="1517681"/>
              <a:ext cx="4921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solidFill>
                    <a:srgbClr val="272E57"/>
                  </a:solidFill>
                </a:rPr>
                <a:t>54 %</a:t>
              </a:r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7507383" y="2950787"/>
            <a:ext cx="1419591" cy="813304"/>
            <a:chOff x="7170341" y="3707596"/>
            <a:chExt cx="1419591" cy="813304"/>
          </a:xfrm>
        </p:grpSpPr>
        <p:graphicFrame>
          <p:nvGraphicFramePr>
            <p:cNvPr id="43" name="Graphique 42"/>
            <p:cNvGraphicFramePr/>
            <p:nvPr>
              <p:extLst/>
            </p:nvPr>
          </p:nvGraphicFramePr>
          <p:xfrm>
            <a:off x="7170341" y="3707596"/>
            <a:ext cx="1419591" cy="8133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5" name="ZoneTexte 44"/>
            <p:cNvSpPr txBox="1"/>
            <p:nvPr/>
          </p:nvSpPr>
          <p:spPr>
            <a:xfrm>
              <a:off x="7647774" y="4002964"/>
              <a:ext cx="4812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solidFill>
                    <a:srgbClr val="272E57"/>
                  </a:solidFill>
                </a:rPr>
                <a:t>21 %</a:t>
              </a:r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7518728" y="1940601"/>
            <a:ext cx="1396900" cy="800304"/>
            <a:chOff x="7181686" y="2457682"/>
            <a:chExt cx="1396900" cy="800304"/>
          </a:xfrm>
        </p:grpSpPr>
        <p:graphicFrame>
          <p:nvGraphicFramePr>
            <p:cNvPr id="42" name="Graphique 41"/>
            <p:cNvGraphicFramePr/>
            <p:nvPr>
              <p:extLst/>
            </p:nvPr>
          </p:nvGraphicFramePr>
          <p:xfrm>
            <a:off x="7181686" y="2457682"/>
            <a:ext cx="1396900" cy="8003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46" name="ZoneTexte 45"/>
            <p:cNvSpPr txBox="1"/>
            <p:nvPr/>
          </p:nvSpPr>
          <p:spPr>
            <a:xfrm>
              <a:off x="7634071" y="2739648"/>
              <a:ext cx="4921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solidFill>
                    <a:srgbClr val="272E57"/>
                  </a:solidFill>
                </a:rPr>
                <a:t>25 %</a:t>
              </a:r>
            </a:p>
          </p:txBody>
        </p:sp>
      </p:grpSp>
      <p:sp>
        <p:nvSpPr>
          <p:cNvPr id="29" name="AutoShape 85"/>
          <p:cNvSpPr>
            <a:spLocks noChangeArrowheads="1"/>
          </p:cNvSpPr>
          <p:nvPr/>
        </p:nvSpPr>
        <p:spPr bwMode="auto">
          <a:xfrm rot="5400000">
            <a:off x="5070255" y="826063"/>
            <a:ext cx="288000" cy="1339745"/>
          </a:xfrm>
          <a:prstGeom prst="homePlate">
            <a:avLst>
              <a:gd name="adj" fmla="val 0"/>
            </a:avLst>
          </a:prstGeom>
          <a:solidFill>
            <a:schemeClr val="accent4"/>
          </a:solidFill>
          <a:ln w="9525">
            <a:noFill/>
          </a:ln>
          <a:extLst/>
        </p:spPr>
        <p:txBody>
          <a:bodyPr vert="vert270" lIns="0" tIns="108000" rIns="0" bIns="72000" anchor="ctr"/>
          <a:lstStyle/>
          <a:p>
            <a:pPr>
              <a:lnSpc>
                <a:spcPts val="1800"/>
              </a:lnSpc>
            </a:pPr>
            <a:r>
              <a:rPr lang="fr-FR" sz="1400" b="1" dirty="0">
                <a:solidFill>
                  <a:schemeClr val="accent1"/>
                </a:solidFill>
              </a:rPr>
              <a:t>+ 2,1 %</a:t>
            </a:r>
            <a:endParaRPr lang="fr-FR" sz="1400" spc="-100" dirty="0">
              <a:solidFill>
                <a:schemeClr val="accent1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120172" y="602207"/>
            <a:ext cx="144015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4" algn="ctr">
              <a:lnSpc>
                <a:spcPct val="90000"/>
              </a:lnSpc>
              <a:spcBef>
                <a:spcPts val="190"/>
              </a:spcBef>
              <a:spcAft>
                <a:spcPts val="190"/>
              </a:spcAft>
              <a:buClr>
                <a:srgbClr val="272E57"/>
              </a:buClr>
            </a:pPr>
            <a:r>
              <a:rPr lang="fr-FR" sz="1000" b="1" dirty="0">
                <a:solidFill>
                  <a:srgbClr val="65676A"/>
                </a:solidFill>
              </a:rPr>
              <a:t>MARGE OPERATIONNELLE </a:t>
            </a:r>
            <a:r>
              <a:rPr lang="fr-FR" sz="1000" b="1" baseline="30000" dirty="0">
                <a:solidFill>
                  <a:srgbClr val="65676A"/>
                </a:solidFill>
              </a:rPr>
              <a:t>1</a:t>
            </a:r>
          </a:p>
        </p:txBody>
      </p:sp>
      <p:sp>
        <p:nvSpPr>
          <p:cNvPr id="51" name="Content Placeholder 13"/>
          <p:cNvSpPr txBox="1">
            <a:spLocks/>
          </p:cNvSpPr>
          <p:nvPr/>
        </p:nvSpPr>
        <p:spPr>
          <a:xfrm>
            <a:off x="476571" y="1918193"/>
            <a:ext cx="2603983" cy="2222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6213" indent="-176213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5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7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1"/>
              </a:buClr>
              <a:buFont typeface="Arial" pitchFamily="34" charset="0"/>
              <a:buNone/>
              <a:defRPr sz="15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buClr>
                <a:srgbClr val="272E57"/>
              </a:buClr>
            </a:pPr>
            <a:endParaRPr lang="fr-FR" sz="1100" dirty="0">
              <a:solidFill>
                <a:srgbClr val="FF0000"/>
              </a:solidFill>
            </a:endParaRPr>
          </a:p>
        </p:txBody>
      </p:sp>
      <p:pic>
        <p:nvPicPr>
          <p:cNvPr id="19" name="Espace réservé pour une image  18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1" r="1164" b="2308"/>
          <a:stretch/>
        </p:blipFill>
        <p:spPr>
          <a:xfrm>
            <a:off x="1829161" y="1916549"/>
            <a:ext cx="2484000" cy="825736"/>
          </a:xfrm>
          <a:ln>
            <a:noFill/>
          </a:ln>
        </p:spPr>
      </p:pic>
      <p:pic>
        <p:nvPicPr>
          <p:cNvPr id="67" name="Espace réservé pour une image  66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2" r="1"/>
          <a:stretch/>
        </p:blipFill>
        <p:spPr>
          <a:xfrm>
            <a:off x="1836299" y="2931382"/>
            <a:ext cx="2483673" cy="828000"/>
          </a:xfrm>
        </p:spPr>
      </p:pic>
      <p:sp>
        <p:nvSpPr>
          <p:cNvPr id="47" name="Content Placeholder 13"/>
          <p:cNvSpPr txBox="1">
            <a:spLocks/>
          </p:cNvSpPr>
          <p:nvPr/>
        </p:nvSpPr>
        <p:spPr>
          <a:xfrm>
            <a:off x="471488" y="3922342"/>
            <a:ext cx="3848484" cy="828092"/>
          </a:xfrm>
          <a:prstGeom prst="rect">
            <a:avLst/>
          </a:prstGeom>
          <a:solidFill>
            <a:srgbClr val="65676A"/>
          </a:solidFill>
        </p:spPr>
        <p:txBody>
          <a:bodyPr vert="horz" lIns="72000" tIns="72000" rIns="72000" bIns="72000" rtlCol="0" anchor="ctr">
            <a:noAutofit/>
          </a:bodyPr>
          <a:lstStyle>
            <a:lvl1pPr marL="176213" indent="-176213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5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7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1"/>
              </a:buClr>
              <a:buFont typeface="Arial" pitchFamily="34" charset="0"/>
              <a:buNone/>
              <a:defRPr sz="15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buClr>
                <a:srgbClr val="272E57"/>
              </a:buClr>
            </a:pPr>
            <a:r>
              <a:rPr lang="fr-FR" sz="1050" dirty="0">
                <a:solidFill>
                  <a:schemeClr val="accent4"/>
                </a:solidFill>
              </a:rPr>
              <a:t>TOTAL SERVICES SUR SITES</a:t>
            </a:r>
          </a:p>
        </p:txBody>
      </p:sp>
      <p:sp>
        <p:nvSpPr>
          <p:cNvPr id="73" name="AutoShape 85"/>
          <p:cNvSpPr>
            <a:spLocks noChangeArrowheads="1"/>
          </p:cNvSpPr>
          <p:nvPr/>
        </p:nvSpPr>
        <p:spPr bwMode="auto">
          <a:xfrm rot="16200000">
            <a:off x="6462226" y="3995091"/>
            <a:ext cx="288000" cy="684076"/>
          </a:xfrm>
          <a:prstGeom prst="rect">
            <a:avLst/>
          </a:prstGeom>
          <a:ln w="9525"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lIns="0" tIns="0" rIns="0" bIns="0" anchor="ctr"/>
          <a:lstStyle/>
          <a:p>
            <a:pPr algn="ctr">
              <a:lnSpc>
                <a:spcPts val="1800"/>
              </a:lnSpc>
            </a:pPr>
            <a:r>
              <a:rPr lang="fr-FR" sz="1400" b="1" dirty="0">
                <a:solidFill>
                  <a:srgbClr val="65676A"/>
                </a:solidFill>
              </a:rPr>
              <a:t>5,7 %</a:t>
            </a:r>
            <a:endParaRPr lang="fr-FR" sz="1400" spc="-100" dirty="0">
              <a:solidFill>
                <a:srgbClr val="65676A"/>
              </a:solidFill>
            </a:endParaRPr>
          </a:p>
        </p:txBody>
      </p:sp>
      <p:sp>
        <p:nvSpPr>
          <p:cNvPr id="74" name="Ellipse 73"/>
          <p:cNvSpPr>
            <a:spLocks noChangeAspect="1"/>
          </p:cNvSpPr>
          <p:nvPr/>
        </p:nvSpPr>
        <p:spPr>
          <a:xfrm>
            <a:off x="6904597" y="4067128"/>
            <a:ext cx="547723" cy="540000"/>
          </a:xfrm>
          <a:prstGeom prst="ellipse">
            <a:avLst/>
          </a:prstGeom>
          <a:solidFill>
            <a:srgbClr val="65676A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b="1" dirty="0">
                <a:solidFill>
                  <a:srgbClr val="FFFFFF"/>
                </a:solidFill>
              </a:rPr>
              <a:t>+20 </a:t>
            </a:r>
            <a:r>
              <a:rPr lang="fr-FR" sz="800" b="1" dirty="0" err="1">
                <a:solidFill>
                  <a:srgbClr val="FFFFFF"/>
                </a:solidFill>
              </a:rPr>
              <a:t>pbs</a:t>
            </a:r>
            <a:endParaRPr lang="fr-FR" sz="800" b="1" dirty="0">
              <a:solidFill>
                <a:srgbClr val="FFFFFF"/>
              </a:solidFill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5276657" y="4382534"/>
            <a:ext cx="39893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600" dirty="0">
                <a:solidFill>
                  <a:schemeClr val="accent2"/>
                </a:solidFill>
              </a:rPr>
              <a:t>Hors Rugby &amp; 53</a:t>
            </a:r>
            <a:r>
              <a:rPr lang="fr-FR" sz="600" baseline="30000" dirty="0">
                <a:solidFill>
                  <a:schemeClr val="accent2"/>
                </a:solidFill>
              </a:rPr>
              <a:t>rd</a:t>
            </a:r>
            <a:r>
              <a:rPr lang="fr-FR" sz="600" dirty="0">
                <a:solidFill>
                  <a:schemeClr val="accent2"/>
                </a:solidFill>
              </a:rPr>
              <a:t> </a:t>
            </a:r>
            <a:r>
              <a:rPr lang="fr-FR" sz="600" dirty="0" err="1">
                <a:solidFill>
                  <a:schemeClr val="accent2"/>
                </a:solidFill>
              </a:rPr>
              <a:t>week</a:t>
            </a:r>
            <a:endParaRPr lang="fr-FR" sz="600" dirty="0">
              <a:solidFill>
                <a:schemeClr val="accent2"/>
              </a:solidFill>
            </a:endParaRPr>
          </a:p>
        </p:txBody>
      </p:sp>
      <p:sp>
        <p:nvSpPr>
          <p:cNvPr id="72" name="AutoShape 85"/>
          <p:cNvSpPr>
            <a:spLocks noChangeArrowheads="1"/>
          </p:cNvSpPr>
          <p:nvPr/>
        </p:nvSpPr>
        <p:spPr bwMode="auto">
          <a:xfrm rot="5400000">
            <a:off x="5070255" y="3486037"/>
            <a:ext cx="288000" cy="1339745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xtLst/>
        </p:spPr>
        <p:txBody>
          <a:bodyPr vert="vert270" lIns="0" tIns="108000" rIns="0" bIns="72000" anchor="ctr"/>
          <a:lstStyle/>
          <a:p>
            <a:pPr>
              <a:lnSpc>
                <a:spcPts val="1800"/>
              </a:lnSpc>
            </a:pPr>
            <a:r>
              <a:rPr lang="fr-FR" sz="1400" b="1" dirty="0">
                <a:solidFill>
                  <a:srgbClr val="65676A"/>
                </a:solidFill>
              </a:rPr>
              <a:t>+ 1,7 %</a:t>
            </a:r>
            <a:endParaRPr lang="fr-FR" sz="1400" spc="-100" dirty="0">
              <a:solidFill>
                <a:srgbClr val="65676A"/>
              </a:solidFill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6696235" y="4850968"/>
            <a:ext cx="1981039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800" baseline="30000" dirty="0">
                <a:solidFill>
                  <a:schemeClr val="accent1"/>
                </a:solidFill>
              </a:rPr>
              <a:t>1</a:t>
            </a:r>
            <a:r>
              <a:rPr lang="fr-FR" sz="600" dirty="0">
                <a:solidFill>
                  <a:schemeClr val="accent1"/>
                </a:solidFill>
              </a:rPr>
              <a:t> </a:t>
            </a:r>
            <a:r>
              <a:rPr lang="fr-FR" sz="700" i="1" dirty="0">
                <a:solidFill>
                  <a:schemeClr val="accent1"/>
                </a:solidFill>
              </a:rPr>
              <a:t>Avant coûts exceptionnels et à taux constants</a:t>
            </a:r>
          </a:p>
        </p:txBody>
      </p:sp>
      <p:sp>
        <p:nvSpPr>
          <p:cNvPr id="80" name="AutoShape 85"/>
          <p:cNvSpPr>
            <a:spLocks noChangeArrowheads="1"/>
          </p:cNvSpPr>
          <p:nvPr/>
        </p:nvSpPr>
        <p:spPr bwMode="auto">
          <a:xfrm rot="5400000">
            <a:off x="5070255" y="1867197"/>
            <a:ext cx="288000" cy="1339745"/>
          </a:xfrm>
          <a:prstGeom prst="homePlate">
            <a:avLst>
              <a:gd name="adj" fmla="val 0"/>
            </a:avLst>
          </a:prstGeom>
          <a:solidFill>
            <a:schemeClr val="accent4"/>
          </a:solidFill>
          <a:ln w="9525">
            <a:noFill/>
          </a:ln>
          <a:extLst/>
        </p:spPr>
        <p:txBody>
          <a:bodyPr vert="vert270" lIns="0" tIns="108000" rIns="0" bIns="72000" anchor="ctr"/>
          <a:lstStyle/>
          <a:p>
            <a:pPr>
              <a:lnSpc>
                <a:spcPts val="1800"/>
              </a:lnSpc>
            </a:pPr>
            <a:r>
              <a:rPr lang="fr-FR" sz="1400" b="1" dirty="0">
                <a:solidFill>
                  <a:schemeClr val="accent1"/>
                </a:solidFill>
              </a:rPr>
              <a:t>+ 1,5 %</a:t>
            </a:r>
            <a:endParaRPr lang="fr-FR" sz="1400" spc="-100" dirty="0">
              <a:solidFill>
                <a:schemeClr val="accent1"/>
              </a:solidFill>
            </a:endParaRPr>
          </a:p>
        </p:txBody>
      </p:sp>
      <p:sp>
        <p:nvSpPr>
          <p:cNvPr id="81" name="AutoShape 85"/>
          <p:cNvSpPr>
            <a:spLocks noChangeArrowheads="1"/>
          </p:cNvSpPr>
          <p:nvPr/>
        </p:nvSpPr>
        <p:spPr bwMode="auto">
          <a:xfrm rot="5400000">
            <a:off x="5070255" y="2873551"/>
            <a:ext cx="288000" cy="1339745"/>
          </a:xfrm>
          <a:prstGeom prst="homePlate">
            <a:avLst>
              <a:gd name="adj" fmla="val 0"/>
            </a:avLst>
          </a:prstGeom>
          <a:solidFill>
            <a:schemeClr val="accent4"/>
          </a:solidFill>
          <a:ln w="9525">
            <a:noFill/>
          </a:ln>
          <a:extLst/>
        </p:spPr>
        <p:txBody>
          <a:bodyPr vert="vert270" lIns="0" tIns="36000" rIns="0" bIns="72000" anchor="ctr"/>
          <a:lstStyle/>
          <a:p>
            <a:pPr>
              <a:lnSpc>
                <a:spcPts val="1800"/>
              </a:lnSpc>
            </a:pPr>
            <a:r>
              <a:rPr lang="fr-FR" sz="1400" b="1" dirty="0">
                <a:solidFill>
                  <a:schemeClr val="accent1"/>
                </a:solidFill>
              </a:rPr>
              <a:t>+ 0,3 %</a:t>
            </a:r>
            <a:endParaRPr lang="fr-FR" sz="1400" spc="-100" dirty="0">
              <a:solidFill>
                <a:schemeClr val="accent1"/>
              </a:solidFill>
            </a:endParaRPr>
          </a:p>
        </p:txBody>
      </p:sp>
      <p:sp>
        <p:nvSpPr>
          <p:cNvPr id="82" name="AutoShape 85"/>
          <p:cNvSpPr>
            <a:spLocks noChangeArrowheads="1"/>
          </p:cNvSpPr>
          <p:nvPr/>
        </p:nvSpPr>
        <p:spPr bwMode="auto">
          <a:xfrm rot="5400000">
            <a:off x="5070255" y="3845628"/>
            <a:ext cx="288000" cy="1339745"/>
          </a:xfrm>
          <a:prstGeom prst="homePlate">
            <a:avLst>
              <a:gd name="adj" fmla="val 0"/>
            </a:avLst>
          </a:prstGeom>
          <a:solidFill>
            <a:schemeClr val="accent4"/>
          </a:solidFill>
          <a:ln w="9525">
            <a:noFill/>
          </a:ln>
          <a:extLst/>
        </p:spPr>
        <p:txBody>
          <a:bodyPr vert="vert270" lIns="0" tIns="108000" rIns="0" bIns="72000" anchor="ctr"/>
          <a:lstStyle/>
          <a:p>
            <a:pPr>
              <a:lnSpc>
                <a:spcPts val="1800"/>
              </a:lnSpc>
            </a:pPr>
            <a:r>
              <a:rPr lang="fr-FR" sz="1400" b="1" dirty="0">
                <a:solidFill>
                  <a:schemeClr val="accent1"/>
                </a:solidFill>
              </a:rPr>
              <a:t>+ 1,6 %</a:t>
            </a:r>
            <a:endParaRPr lang="fr-FR" sz="1400" spc="-100" dirty="0">
              <a:solidFill>
                <a:schemeClr val="accent1"/>
              </a:solidFill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5283334" y="3445574"/>
            <a:ext cx="6087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600" dirty="0">
                <a:solidFill>
                  <a:schemeClr val="accent1"/>
                </a:solidFill>
              </a:rPr>
              <a:t>Hors Rugby </a:t>
            </a:r>
            <a:br>
              <a:rPr lang="fr-FR" sz="600" dirty="0">
                <a:solidFill>
                  <a:schemeClr val="accent1"/>
                </a:solidFill>
              </a:rPr>
            </a:br>
            <a:r>
              <a:rPr lang="fr-FR" sz="600" dirty="0">
                <a:solidFill>
                  <a:schemeClr val="accent1"/>
                </a:solidFill>
              </a:rPr>
              <a:t>&amp; 53</a:t>
            </a:r>
            <a:r>
              <a:rPr lang="fr-FR" sz="600" baseline="30000" dirty="0">
                <a:solidFill>
                  <a:schemeClr val="accent1"/>
                </a:solidFill>
              </a:rPr>
              <a:t>e</a:t>
            </a:r>
            <a:r>
              <a:rPr lang="fr-FR" sz="600" dirty="0">
                <a:solidFill>
                  <a:schemeClr val="accent1"/>
                </a:solidFill>
              </a:rPr>
              <a:t> semaine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5275841" y="2437462"/>
            <a:ext cx="5748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600" dirty="0">
                <a:solidFill>
                  <a:schemeClr val="accent1"/>
                </a:solidFill>
              </a:rPr>
              <a:t>Hors Rugby </a:t>
            </a:r>
            <a:br>
              <a:rPr lang="fr-FR" sz="600" dirty="0">
                <a:solidFill>
                  <a:schemeClr val="accent1"/>
                </a:solidFill>
              </a:rPr>
            </a:br>
            <a:r>
              <a:rPr lang="fr-FR" sz="600" dirty="0">
                <a:solidFill>
                  <a:schemeClr val="accent1"/>
                </a:solidFill>
              </a:rPr>
              <a:t>&amp; 53</a:t>
            </a:r>
            <a:r>
              <a:rPr lang="fr-FR" sz="600" baseline="30000" dirty="0">
                <a:solidFill>
                  <a:schemeClr val="accent1"/>
                </a:solidFill>
              </a:rPr>
              <a:t>e</a:t>
            </a:r>
            <a:r>
              <a:rPr lang="fr-FR" sz="600" dirty="0">
                <a:solidFill>
                  <a:schemeClr val="accent1"/>
                </a:solidFill>
              </a:rPr>
              <a:t> semaine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5283334" y="1392148"/>
            <a:ext cx="6087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600" dirty="0">
                <a:solidFill>
                  <a:schemeClr val="accent1"/>
                </a:solidFill>
              </a:rPr>
              <a:t>Hors Rugby </a:t>
            </a:r>
            <a:br>
              <a:rPr lang="fr-FR" sz="600" dirty="0">
                <a:solidFill>
                  <a:schemeClr val="accent1"/>
                </a:solidFill>
              </a:rPr>
            </a:br>
            <a:r>
              <a:rPr lang="fr-FR" sz="600" dirty="0">
                <a:solidFill>
                  <a:schemeClr val="accent1"/>
                </a:solidFill>
              </a:rPr>
              <a:t>&amp; 53</a:t>
            </a:r>
            <a:r>
              <a:rPr lang="fr-FR" sz="600" baseline="30000" dirty="0">
                <a:solidFill>
                  <a:schemeClr val="accent1"/>
                </a:solidFill>
              </a:rPr>
              <a:t>e</a:t>
            </a:r>
            <a:r>
              <a:rPr lang="fr-FR" sz="600" dirty="0">
                <a:solidFill>
                  <a:schemeClr val="accent1"/>
                </a:solidFill>
              </a:rPr>
              <a:t> semaine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>
          <a:xfrm>
            <a:off x="92990" y="4844885"/>
            <a:ext cx="235646" cy="115200"/>
          </a:xfrm>
        </p:spPr>
        <p:txBody>
          <a:bodyPr/>
          <a:lstStyle/>
          <a:p>
            <a:fld id="{E917DE0E-AFB1-41FD-BC35-27DB61CA125F}" type="slidenum">
              <a:rPr lang="fr-FR" smtClean="0">
                <a:solidFill>
                  <a:srgbClr val="272E57"/>
                </a:solidFill>
              </a:rPr>
              <a:pPr/>
              <a:t>16</a:t>
            </a:fld>
            <a:endParaRPr lang="fr-FR" dirty="0">
              <a:solidFill>
                <a:srgbClr val="272E57"/>
              </a:solidFill>
            </a:endParaRPr>
          </a:p>
        </p:txBody>
      </p:sp>
      <p:sp>
        <p:nvSpPr>
          <p:cNvPr id="89" name="AutoShape 85"/>
          <p:cNvSpPr>
            <a:spLocks noChangeArrowheads="1"/>
          </p:cNvSpPr>
          <p:nvPr/>
        </p:nvSpPr>
        <p:spPr bwMode="auto">
          <a:xfrm rot="5400000">
            <a:off x="6500110" y="892373"/>
            <a:ext cx="288000" cy="759844"/>
          </a:xfrm>
          <a:prstGeom prst="rect">
            <a:avLst/>
          </a:prstGeom>
          <a:solidFill>
            <a:schemeClr val="bg1"/>
          </a:solidFill>
          <a:ln w="9525">
            <a:noFill/>
          </a:ln>
          <a:extLst/>
        </p:spPr>
        <p:txBody>
          <a:bodyPr vert="vert270" lIns="0" tIns="0" rIns="0" bIns="0" anchor="ctr"/>
          <a:lstStyle/>
          <a:p>
            <a:pPr algn="ctr">
              <a:lnSpc>
                <a:spcPts val="1800"/>
              </a:lnSpc>
            </a:pPr>
            <a:r>
              <a:rPr lang="en-US" sz="1400" b="1" dirty="0">
                <a:solidFill>
                  <a:srgbClr val="272E57"/>
                </a:solidFill>
              </a:rPr>
              <a:t>4,8 %</a:t>
            </a:r>
            <a:endParaRPr lang="en-US" sz="1400" spc="-100" dirty="0">
              <a:solidFill>
                <a:srgbClr val="272E57"/>
              </a:solidFill>
            </a:endParaRPr>
          </a:p>
        </p:txBody>
      </p:sp>
      <p:sp>
        <p:nvSpPr>
          <p:cNvPr id="91" name="Ellipse 90"/>
          <p:cNvSpPr>
            <a:spLocks noChangeAspect="1"/>
          </p:cNvSpPr>
          <p:nvPr/>
        </p:nvSpPr>
        <p:spPr>
          <a:xfrm>
            <a:off x="6912260" y="1002295"/>
            <a:ext cx="547723" cy="540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rgbClr val="272E57"/>
                </a:solidFill>
              </a:rPr>
              <a:t>+10 </a:t>
            </a:r>
            <a:r>
              <a:rPr lang="en-US" sz="800" b="1" dirty="0" err="1">
                <a:solidFill>
                  <a:srgbClr val="272E57"/>
                </a:solidFill>
              </a:rPr>
              <a:t>pbs</a:t>
            </a:r>
            <a:endParaRPr lang="en-US" sz="800" b="1" dirty="0">
              <a:solidFill>
                <a:schemeClr val="accent1"/>
              </a:solidFill>
            </a:endParaRPr>
          </a:p>
        </p:txBody>
      </p:sp>
      <p:sp>
        <p:nvSpPr>
          <p:cNvPr id="93" name="AutoShape 85"/>
          <p:cNvSpPr>
            <a:spLocks noChangeArrowheads="1"/>
          </p:cNvSpPr>
          <p:nvPr/>
        </p:nvSpPr>
        <p:spPr bwMode="auto">
          <a:xfrm rot="16200000">
            <a:off x="6462226" y="3003335"/>
            <a:ext cx="288000" cy="684076"/>
          </a:xfrm>
          <a:prstGeom prst="rect">
            <a:avLst/>
          </a:prstGeom>
          <a:ln w="9525"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lIns="0" tIns="0" rIns="0" bIns="0" anchor="ctr"/>
          <a:lstStyle/>
          <a:p>
            <a:pPr algn="ctr">
              <a:lnSpc>
                <a:spcPts val="1800"/>
              </a:lnSpc>
            </a:pPr>
            <a:r>
              <a:rPr lang="en-US" sz="1400" b="1" dirty="0">
                <a:solidFill>
                  <a:srgbClr val="272E57"/>
                </a:solidFill>
              </a:rPr>
              <a:t>6,6 %</a:t>
            </a:r>
            <a:endParaRPr lang="en-US" sz="1400" spc="-100" dirty="0">
              <a:solidFill>
                <a:srgbClr val="272E57"/>
              </a:solidFill>
            </a:endParaRPr>
          </a:p>
        </p:txBody>
      </p:sp>
      <p:sp>
        <p:nvSpPr>
          <p:cNvPr id="94" name="Ellipse 93"/>
          <p:cNvSpPr>
            <a:spLocks noChangeAspect="1"/>
          </p:cNvSpPr>
          <p:nvPr/>
        </p:nvSpPr>
        <p:spPr>
          <a:xfrm>
            <a:off x="6904596" y="3075372"/>
            <a:ext cx="547724" cy="540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rgbClr val="272E57"/>
                </a:solidFill>
              </a:rPr>
              <a:t>+30 </a:t>
            </a:r>
            <a:r>
              <a:rPr lang="en-US" sz="800" b="1" dirty="0" err="1">
                <a:solidFill>
                  <a:srgbClr val="272E57"/>
                </a:solidFill>
              </a:rPr>
              <a:t>pbs</a:t>
            </a:r>
            <a:endParaRPr lang="en-US" sz="800" b="1" dirty="0">
              <a:solidFill>
                <a:srgbClr val="272E57"/>
              </a:solidFill>
            </a:endParaRPr>
          </a:p>
        </p:txBody>
      </p:sp>
      <p:sp>
        <p:nvSpPr>
          <p:cNvPr id="96" name="AutoShape 85"/>
          <p:cNvSpPr>
            <a:spLocks noChangeArrowheads="1"/>
          </p:cNvSpPr>
          <p:nvPr/>
        </p:nvSpPr>
        <p:spPr bwMode="auto">
          <a:xfrm rot="16200000">
            <a:off x="6480228" y="1974813"/>
            <a:ext cx="288000" cy="720080"/>
          </a:xfrm>
          <a:prstGeom prst="rect">
            <a:avLst/>
          </a:prstGeom>
          <a:solidFill>
            <a:schemeClr val="bg1"/>
          </a:solidFill>
          <a:ln w="9525">
            <a:noFill/>
          </a:ln>
          <a:extLst/>
        </p:spPr>
        <p:txBody>
          <a:bodyPr vert="vert" lIns="0" tIns="0" rIns="0" bIns="0" anchor="ctr"/>
          <a:lstStyle/>
          <a:p>
            <a:pPr algn="ctr">
              <a:lnSpc>
                <a:spcPts val="1800"/>
              </a:lnSpc>
            </a:pPr>
            <a:r>
              <a:rPr lang="en-US" sz="1400" b="1" dirty="0">
                <a:solidFill>
                  <a:srgbClr val="272E57"/>
                </a:solidFill>
              </a:rPr>
              <a:t>6,6 %</a:t>
            </a:r>
            <a:endParaRPr lang="en-US" sz="1400" spc="-100" dirty="0">
              <a:solidFill>
                <a:srgbClr val="272E57"/>
              </a:solidFill>
            </a:endParaRPr>
          </a:p>
        </p:txBody>
      </p:sp>
      <p:sp>
        <p:nvSpPr>
          <p:cNvPr id="97" name="Ellipse 96"/>
          <p:cNvSpPr>
            <a:spLocks noChangeAspect="1"/>
          </p:cNvSpPr>
          <p:nvPr/>
        </p:nvSpPr>
        <p:spPr>
          <a:xfrm>
            <a:off x="6904597" y="2064852"/>
            <a:ext cx="547723" cy="540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rgbClr val="272E57"/>
                </a:solidFill>
              </a:rPr>
              <a:t>+30 </a:t>
            </a:r>
            <a:r>
              <a:rPr lang="en-US" sz="800" b="1" dirty="0" err="1">
                <a:solidFill>
                  <a:srgbClr val="272E57"/>
                </a:solidFill>
              </a:rPr>
              <a:t>pbs</a:t>
            </a:r>
            <a:endParaRPr lang="en-US" sz="800" b="1" dirty="0">
              <a:solidFill>
                <a:srgbClr val="272E57"/>
              </a:solidFill>
            </a:endParaRPr>
          </a:p>
        </p:txBody>
      </p:sp>
      <p:sp>
        <p:nvSpPr>
          <p:cNvPr id="98" name="Title 7"/>
          <p:cNvSpPr txBox="1">
            <a:spLocks noGrp="1"/>
          </p:cNvSpPr>
          <p:nvPr>
            <p:ph type="title"/>
          </p:nvPr>
        </p:nvSpPr>
        <p:spPr>
          <a:xfrm>
            <a:off x="471488" y="296863"/>
            <a:ext cx="8205787" cy="38893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816373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Services sur site - EXERCICE 2016-2017</a:t>
            </a:r>
          </a:p>
        </p:txBody>
      </p:sp>
      <p:sp>
        <p:nvSpPr>
          <p:cNvPr id="99" name="Text Placeholder 5"/>
          <p:cNvSpPr txBox="1">
            <a:spLocks/>
          </p:cNvSpPr>
          <p:nvPr/>
        </p:nvSpPr>
        <p:spPr>
          <a:xfrm>
            <a:off x="471600" y="625578"/>
            <a:ext cx="8204400" cy="277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7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1"/>
              </a:buClr>
              <a:buFont typeface="Arial" pitchFamily="34" charset="0"/>
              <a:buNone/>
              <a:defRPr sz="15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accent4"/>
                </a:solidFill>
              </a:rPr>
              <a:t>Chiffres clés</a:t>
            </a:r>
          </a:p>
        </p:txBody>
      </p:sp>
      <p:sp>
        <p:nvSpPr>
          <p:cNvPr id="83" name="Footer Placeholder 2"/>
          <p:cNvSpPr txBox="1">
            <a:spLocks/>
          </p:cNvSpPr>
          <p:nvPr/>
        </p:nvSpPr>
        <p:spPr>
          <a:xfrm>
            <a:off x="4284276" y="4948014"/>
            <a:ext cx="4408305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*Indicateurs alternatifs de performance 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5294906" y="4419896"/>
            <a:ext cx="6087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600" dirty="0">
                <a:solidFill>
                  <a:schemeClr val="accent1"/>
                </a:solidFill>
              </a:rPr>
              <a:t>Hors Rugby </a:t>
            </a:r>
            <a:br>
              <a:rPr lang="fr-FR" sz="600" dirty="0">
                <a:solidFill>
                  <a:schemeClr val="accent1"/>
                </a:solidFill>
              </a:rPr>
            </a:br>
            <a:r>
              <a:rPr lang="fr-FR" sz="600" dirty="0">
                <a:solidFill>
                  <a:schemeClr val="accent1"/>
                </a:solidFill>
              </a:rPr>
              <a:t>&amp; 53</a:t>
            </a:r>
            <a:r>
              <a:rPr lang="fr-FR" sz="600" baseline="30000" dirty="0">
                <a:solidFill>
                  <a:schemeClr val="accent1"/>
                </a:solidFill>
              </a:rPr>
              <a:t>e</a:t>
            </a:r>
            <a:r>
              <a:rPr lang="fr-FR" sz="600" dirty="0">
                <a:solidFill>
                  <a:schemeClr val="accent1"/>
                </a:solidFill>
              </a:rPr>
              <a:t> semaine</a:t>
            </a:r>
          </a:p>
        </p:txBody>
      </p:sp>
      <p:sp>
        <p:nvSpPr>
          <p:cNvPr id="76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  <p:sp>
        <p:nvSpPr>
          <p:cNvPr id="77" name="Content Placeholder 13"/>
          <p:cNvSpPr txBox="1">
            <a:spLocks/>
          </p:cNvSpPr>
          <p:nvPr/>
        </p:nvSpPr>
        <p:spPr>
          <a:xfrm>
            <a:off x="471485" y="1916549"/>
            <a:ext cx="1260000" cy="826591"/>
          </a:xfrm>
          <a:prstGeom prst="rect">
            <a:avLst/>
          </a:prstGeom>
          <a:solidFill>
            <a:schemeClr val="bg2"/>
          </a:solidFill>
        </p:spPr>
        <p:txBody>
          <a:bodyPr vert="horz" lIns="72000" tIns="72000" rIns="72000" bIns="72000" rtlCol="0" anchor="ctr">
            <a:normAutofit/>
          </a:bodyPr>
          <a:lstStyle>
            <a:lvl1pPr marL="176213" indent="-176213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5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7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1"/>
              </a:buClr>
              <a:buFont typeface="Arial" pitchFamily="34" charset="0"/>
              <a:buNone/>
              <a:defRPr sz="15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fr-FR" sz="1100" dirty="0">
                <a:solidFill>
                  <a:schemeClr val="accent1"/>
                </a:solidFill>
              </a:rPr>
              <a:t>Santé &amp; Seniors</a:t>
            </a:r>
          </a:p>
        </p:txBody>
      </p:sp>
      <p:sp>
        <p:nvSpPr>
          <p:cNvPr id="78" name="Content Placeholder 13"/>
          <p:cNvSpPr txBox="1">
            <a:spLocks/>
          </p:cNvSpPr>
          <p:nvPr/>
        </p:nvSpPr>
        <p:spPr>
          <a:xfrm>
            <a:off x="471485" y="2931382"/>
            <a:ext cx="1260000" cy="826591"/>
          </a:xfrm>
          <a:prstGeom prst="rect">
            <a:avLst/>
          </a:prstGeom>
          <a:solidFill>
            <a:schemeClr val="bg2"/>
          </a:solidFill>
        </p:spPr>
        <p:txBody>
          <a:bodyPr vert="horz" lIns="72000" tIns="72000" rIns="72000" bIns="72000" rtlCol="0" anchor="ctr">
            <a:normAutofit/>
          </a:bodyPr>
          <a:lstStyle>
            <a:lvl1pPr marL="176213" indent="-176213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5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7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1"/>
              </a:buClr>
              <a:buFont typeface="Arial" pitchFamily="34" charset="0"/>
              <a:buNone/>
              <a:defRPr sz="15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fr-FR" sz="1100" dirty="0">
                <a:solidFill>
                  <a:schemeClr val="accent1"/>
                </a:solidFill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12739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63"/>
          <p:cNvSpPr>
            <a:spLocks noChangeArrowheads="1"/>
          </p:cNvSpPr>
          <p:nvPr/>
        </p:nvSpPr>
        <p:spPr bwMode="gray">
          <a:xfrm>
            <a:off x="471487" y="3594454"/>
            <a:ext cx="8205787" cy="360000"/>
          </a:xfrm>
          <a:prstGeom prst="rect">
            <a:avLst/>
          </a:prstGeom>
          <a:solidFill>
            <a:schemeClr val="bg1">
              <a:lumMod val="85000"/>
              <a:alpha val="50196"/>
            </a:schemeClr>
          </a:solidFill>
          <a:ln>
            <a:noFill/>
          </a:ln>
          <a:extLst/>
        </p:spPr>
        <p:txBody>
          <a:bodyPr lIns="72000" tIns="0" rIns="0" bIns="0" anchor="ctr"/>
          <a:lstStyle/>
          <a:p>
            <a:pPr>
              <a:lnSpc>
                <a:spcPct val="80000"/>
              </a:lnSpc>
              <a:tabLst>
                <a:tab pos="5203825" algn="r"/>
              </a:tabLst>
            </a:pPr>
            <a:r>
              <a:rPr lang="fr-FR" altLang="fr-FR" sz="1200" b="1" dirty="0">
                <a:solidFill>
                  <a:schemeClr val="accent1"/>
                </a:solidFill>
              </a:rPr>
              <a:t>Croissance interne	</a:t>
            </a:r>
            <a:r>
              <a:rPr lang="fr-FR" altLang="fr-FR" b="1" dirty="0">
                <a:solidFill>
                  <a:schemeClr val="accent1"/>
                </a:solidFill>
              </a:rPr>
              <a:t>+ 7,7 %</a:t>
            </a:r>
          </a:p>
        </p:txBody>
      </p:sp>
      <p:sp>
        <p:nvSpPr>
          <p:cNvPr id="53" name="AutoShape 63"/>
          <p:cNvSpPr>
            <a:spLocks noChangeArrowheads="1"/>
          </p:cNvSpPr>
          <p:nvPr/>
        </p:nvSpPr>
        <p:spPr bwMode="gray">
          <a:xfrm>
            <a:off x="471487" y="3198410"/>
            <a:ext cx="8205787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72000" tIns="0" rIns="0" bIns="0" anchor="ctr"/>
          <a:lstStyle/>
          <a:p>
            <a:pPr defTabSz="4751388">
              <a:lnSpc>
                <a:spcPct val="80000"/>
              </a:lnSpc>
              <a:tabLst>
                <a:tab pos="5203825" algn="r"/>
                <a:tab pos="7534275" algn="r"/>
              </a:tabLst>
            </a:pPr>
            <a:r>
              <a:rPr lang="fr-FR" altLang="fr-FR" sz="1200" b="1" dirty="0">
                <a:solidFill>
                  <a:schemeClr val="accent1"/>
                </a:solidFill>
              </a:rPr>
              <a:t>Croissance totale	</a:t>
            </a:r>
            <a:r>
              <a:rPr lang="fr-FR" altLang="fr-FR" b="1" dirty="0">
                <a:solidFill>
                  <a:schemeClr val="accent1"/>
                </a:solidFill>
              </a:rPr>
              <a:t>+ 16,0 %	+ 16,7 %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4535996" y="975220"/>
            <a:ext cx="1584176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b="1" dirty="0">
                <a:solidFill>
                  <a:srgbClr val="2A295C"/>
                </a:solidFill>
              </a:rPr>
              <a:t>CHIFFRE D'AFFAIRES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6552220" y="975220"/>
            <a:ext cx="2278223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b="1" dirty="0">
                <a:solidFill>
                  <a:srgbClr val="2A295C"/>
                </a:solidFill>
              </a:rPr>
              <a:t>RÉSULTAT OPÉRATIONNEL</a:t>
            </a:r>
            <a:endParaRPr lang="fr-FR" b="1" baseline="30000" dirty="0">
              <a:solidFill>
                <a:srgbClr val="2A295C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553998" y="1476371"/>
            <a:ext cx="154817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dirty="0">
                <a:solidFill>
                  <a:srgbClr val="65676A"/>
                </a:solidFill>
              </a:rPr>
              <a:t>905 M€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917245" y="1495033"/>
            <a:ext cx="154817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dirty="0">
                <a:solidFill>
                  <a:srgbClr val="65676A"/>
                </a:solidFill>
              </a:rPr>
              <a:t>307 M€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4788084" y="1935970"/>
            <a:ext cx="1080000" cy="1080000"/>
            <a:chOff x="3946975" y="2319906"/>
            <a:chExt cx="1080000" cy="1080000"/>
          </a:xfrm>
        </p:grpSpPr>
        <p:sp>
          <p:nvSpPr>
            <p:cNvPr id="45" name="Ellipse 44"/>
            <p:cNvSpPr/>
            <p:nvPr/>
          </p:nvSpPr>
          <p:spPr>
            <a:xfrm>
              <a:off x="3946975" y="2319906"/>
              <a:ext cx="1080000" cy="1080000"/>
            </a:xfrm>
            <a:prstGeom prst="ellipse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4129341" y="2528137"/>
              <a:ext cx="71526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4000" b="1" dirty="0">
                  <a:solidFill>
                    <a:schemeClr val="accent2"/>
                  </a:solidFill>
                </a:rPr>
                <a:t>€</a:t>
              </a:r>
            </a:p>
          </p:txBody>
        </p:sp>
      </p:grp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81176" y="4838019"/>
            <a:ext cx="235646" cy="115200"/>
          </a:xfrm>
        </p:spPr>
        <p:txBody>
          <a:bodyPr/>
          <a:lstStyle/>
          <a:p>
            <a:fld id="{E917DE0E-AFB1-41FD-BC35-27DB61CA125F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36" name="Text Placeholder 5"/>
          <p:cNvSpPr txBox="1">
            <a:spLocks/>
          </p:cNvSpPr>
          <p:nvPr/>
        </p:nvSpPr>
        <p:spPr>
          <a:xfrm>
            <a:off x="471600" y="683328"/>
            <a:ext cx="8204400" cy="277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7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1"/>
              </a:buClr>
              <a:buFont typeface="Arial" pitchFamily="34" charset="0"/>
              <a:buNone/>
              <a:defRPr sz="15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accent4"/>
                </a:solidFill>
              </a:rPr>
              <a:t>Chiffres clés</a:t>
            </a:r>
          </a:p>
        </p:txBody>
      </p:sp>
      <p:sp>
        <p:nvSpPr>
          <p:cNvPr id="42" name="Title 7"/>
          <p:cNvSpPr txBox="1">
            <a:spLocks/>
          </p:cNvSpPr>
          <p:nvPr/>
        </p:nvSpPr>
        <p:spPr>
          <a:xfrm>
            <a:off x="476250" y="295582"/>
            <a:ext cx="8201025" cy="406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816373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Services avantages &amp; récompenses 2016-2017</a:t>
            </a:r>
          </a:p>
        </p:txBody>
      </p:sp>
      <p:grpSp>
        <p:nvGrpSpPr>
          <p:cNvPr id="68" name="Groupe 67"/>
          <p:cNvGrpSpPr/>
          <p:nvPr/>
        </p:nvGrpSpPr>
        <p:grpSpPr>
          <a:xfrm>
            <a:off x="7151331" y="1935970"/>
            <a:ext cx="1080000" cy="1080000"/>
            <a:chOff x="7151331" y="2236356"/>
            <a:chExt cx="1080000" cy="1080000"/>
          </a:xfrm>
        </p:grpSpPr>
        <p:sp>
          <p:nvSpPr>
            <p:cNvPr id="69" name="Ellipse 68"/>
            <p:cNvSpPr/>
            <p:nvPr/>
          </p:nvSpPr>
          <p:spPr>
            <a:xfrm>
              <a:off x="7151331" y="2236356"/>
              <a:ext cx="1080000" cy="1080000"/>
            </a:xfrm>
            <a:prstGeom prst="ellipse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0" name="Group 4"/>
            <p:cNvGrpSpPr>
              <a:grpSpLocks noChangeAspect="1"/>
            </p:cNvGrpSpPr>
            <p:nvPr/>
          </p:nvGrpSpPr>
          <p:grpSpPr bwMode="auto">
            <a:xfrm>
              <a:off x="7380312" y="2427734"/>
              <a:ext cx="631825" cy="628650"/>
              <a:chOff x="536" y="1315"/>
              <a:chExt cx="398" cy="396"/>
            </a:xfrm>
          </p:grpSpPr>
          <p:sp>
            <p:nvSpPr>
              <p:cNvPr id="7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536" y="1315"/>
                <a:ext cx="398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Freeform 5"/>
              <p:cNvSpPr>
                <a:spLocks noEditPoints="1"/>
              </p:cNvSpPr>
              <p:nvPr/>
            </p:nvSpPr>
            <p:spPr bwMode="auto">
              <a:xfrm>
                <a:off x="537" y="1301"/>
                <a:ext cx="397" cy="410"/>
              </a:xfrm>
              <a:custGeom>
                <a:avLst/>
                <a:gdLst>
                  <a:gd name="T0" fmla="*/ 392 w 392"/>
                  <a:gd name="T1" fmla="*/ 237 h 404"/>
                  <a:gd name="T2" fmla="*/ 390 w 392"/>
                  <a:gd name="T3" fmla="*/ 230 h 404"/>
                  <a:gd name="T4" fmla="*/ 330 w 392"/>
                  <a:gd name="T5" fmla="*/ 110 h 404"/>
                  <a:gd name="T6" fmla="*/ 302 w 392"/>
                  <a:gd name="T7" fmla="*/ 110 h 404"/>
                  <a:gd name="T8" fmla="*/ 242 w 392"/>
                  <a:gd name="T9" fmla="*/ 230 h 404"/>
                  <a:gd name="T10" fmla="*/ 240 w 392"/>
                  <a:gd name="T11" fmla="*/ 237 h 404"/>
                  <a:gd name="T12" fmla="*/ 240 w 392"/>
                  <a:gd name="T13" fmla="*/ 237 h 404"/>
                  <a:gd name="T14" fmla="*/ 392 w 392"/>
                  <a:gd name="T15" fmla="*/ 237 h 404"/>
                  <a:gd name="T16" fmla="*/ 392 w 392"/>
                  <a:gd name="T17" fmla="*/ 237 h 404"/>
                  <a:gd name="T18" fmla="*/ 316 w 392"/>
                  <a:gd name="T19" fmla="*/ 153 h 404"/>
                  <a:gd name="T20" fmla="*/ 350 w 392"/>
                  <a:gd name="T21" fmla="*/ 221 h 404"/>
                  <a:gd name="T22" fmla="*/ 282 w 392"/>
                  <a:gd name="T23" fmla="*/ 221 h 404"/>
                  <a:gd name="T24" fmla="*/ 316 w 392"/>
                  <a:gd name="T25" fmla="*/ 153 h 404"/>
                  <a:gd name="T26" fmla="*/ 275 w 392"/>
                  <a:gd name="T27" fmla="*/ 253 h 404"/>
                  <a:gd name="T28" fmla="*/ 357 w 392"/>
                  <a:gd name="T29" fmla="*/ 253 h 404"/>
                  <a:gd name="T30" fmla="*/ 275 w 392"/>
                  <a:gd name="T31" fmla="*/ 253 h 404"/>
                  <a:gd name="T32" fmla="*/ 152 w 392"/>
                  <a:gd name="T33" fmla="*/ 237 h 404"/>
                  <a:gd name="T34" fmla="*/ 152 w 392"/>
                  <a:gd name="T35" fmla="*/ 237 h 404"/>
                  <a:gd name="T36" fmla="*/ 150 w 392"/>
                  <a:gd name="T37" fmla="*/ 230 h 404"/>
                  <a:gd name="T38" fmla="*/ 90 w 392"/>
                  <a:gd name="T39" fmla="*/ 110 h 404"/>
                  <a:gd name="T40" fmla="*/ 62 w 392"/>
                  <a:gd name="T41" fmla="*/ 110 h 404"/>
                  <a:gd name="T42" fmla="*/ 2 w 392"/>
                  <a:gd name="T43" fmla="*/ 230 h 404"/>
                  <a:gd name="T44" fmla="*/ 0 w 392"/>
                  <a:gd name="T45" fmla="*/ 237 h 404"/>
                  <a:gd name="T46" fmla="*/ 0 w 392"/>
                  <a:gd name="T47" fmla="*/ 237 h 404"/>
                  <a:gd name="T48" fmla="*/ 152 w 392"/>
                  <a:gd name="T49" fmla="*/ 237 h 404"/>
                  <a:gd name="T50" fmla="*/ 76 w 392"/>
                  <a:gd name="T51" fmla="*/ 153 h 404"/>
                  <a:gd name="T52" fmla="*/ 110 w 392"/>
                  <a:gd name="T53" fmla="*/ 221 h 404"/>
                  <a:gd name="T54" fmla="*/ 42 w 392"/>
                  <a:gd name="T55" fmla="*/ 221 h 404"/>
                  <a:gd name="T56" fmla="*/ 76 w 392"/>
                  <a:gd name="T57" fmla="*/ 153 h 404"/>
                  <a:gd name="T58" fmla="*/ 35 w 392"/>
                  <a:gd name="T59" fmla="*/ 253 h 404"/>
                  <a:gd name="T60" fmla="*/ 117 w 392"/>
                  <a:gd name="T61" fmla="*/ 253 h 404"/>
                  <a:gd name="T62" fmla="*/ 35 w 392"/>
                  <a:gd name="T63" fmla="*/ 253 h 404"/>
                  <a:gd name="T64" fmla="*/ 316 w 392"/>
                  <a:gd name="T65" fmla="*/ 372 h 404"/>
                  <a:gd name="T66" fmla="*/ 212 w 392"/>
                  <a:gd name="T67" fmla="*/ 372 h 404"/>
                  <a:gd name="T68" fmla="*/ 212 w 392"/>
                  <a:gd name="T69" fmla="*/ 123 h 404"/>
                  <a:gd name="T70" fmla="*/ 250 w 392"/>
                  <a:gd name="T71" fmla="*/ 85 h 404"/>
                  <a:gd name="T72" fmla="*/ 316 w 392"/>
                  <a:gd name="T73" fmla="*/ 85 h 404"/>
                  <a:gd name="T74" fmla="*/ 316 w 392"/>
                  <a:gd name="T75" fmla="*/ 53 h 404"/>
                  <a:gd name="T76" fmla="*/ 250 w 392"/>
                  <a:gd name="T77" fmla="*/ 53 h 404"/>
                  <a:gd name="T78" fmla="*/ 142 w 392"/>
                  <a:gd name="T79" fmla="*/ 53 h 404"/>
                  <a:gd name="T80" fmla="*/ 76 w 392"/>
                  <a:gd name="T81" fmla="*/ 53 h 404"/>
                  <a:gd name="T82" fmla="*/ 76 w 392"/>
                  <a:gd name="T83" fmla="*/ 85 h 404"/>
                  <a:gd name="T84" fmla="*/ 142 w 392"/>
                  <a:gd name="T85" fmla="*/ 85 h 404"/>
                  <a:gd name="T86" fmla="*/ 180 w 392"/>
                  <a:gd name="T87" fmla="*/ 123 h 404"/>
                  <a:gd name="T88" fmla="*/ 180 w 392"/>
                  <a:gd name="T89" fmla="*/ 372 h 404"/>
                  <a:gd name="T90" fmla="*/ 76 w 392"/>
                  <a:gd name="T91" fmla="*/ 372 h 404"/>
                  <a:gd name="T92" fmla="*/ 76 w 392"/>
                  <a:gd name="T93" fmla="*/ 404 h 404"/>
                  <a:gd name="T94" fmla="*/ 316 w 392"/>
                  <a:gd name="T95" fmla="*/ 404 h 404"/>
                  <a:gd name="T96" fmla="*/ 316 w 392"/>
                  <a:gd name="T97" fmla="*/ 372 h 404"/>
                  <a:gd name="T98" fmla="*/ 172 w 392"/>
                  <a:gd name="T99" fmla="*/ 69 h 404"/>
                  <a:gd name="T100" fmla="*/ 220 w 392"/>
                  <a:gd name="T101" fmla="*/ 69 h 404"/>
                  <a:gd name="T102" fmla="*/ 172 w 392"/>
                  <a:gd name="T103" fmla="*/ 69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2" h="404">
                    <a:moveTo>
                      <a:pt x="392" y="237"/>
                    </a:moveTo>
                    <a:cubicBezTo>
                      <a:pt x="392" y="234"/>
                      <a:pt x="391" y="232"/>
                      <a:pt x="390" y="230"/>
                    </a:cubicBezTo>
                    <a:cubicBezTo>
                      <a:pt x="330" y="110"/>
                      <a:pt x="330" y="110"/>
                      <a:pt x="330" y="110"/>
                    </a:cubicBezTo>
                    <a:cubicBezTo>
                      <a:pt x="324" y="98"/>
                      <a:pt x="307" y="98"/>
                      <a:pt x="302" y="110"/>
                    </a:cubicBezTo>
                    <a:cubicBezTo>
                      <a:pt x="242" y="230"/>
                      <a:pt x="242" y="230"/>
                      <a:pt x="242" y="230"/>
                    </a:cubicBezTo>
                    <a:cubicBezTo>
                      <a:pt x="240" y="232"/>
                      <a:pt x="240" y="234"/>
                      <a:pt x="240" y="237"/>
                    </a:cubicBezTo>
                    <a:cubicBezTo>
                      <a:pt x="240" y="237"/>
                      <a:pt x="240" y="237"/>
                      <a:pt x="240" y="237"/>
                    </a:cubicBezTo>
                    <a:cubicBezTo>
                      <a:pt x="240" y="338"/>
                      <a:pt x="392" y="338"/>
                      <a:pt x="392" y="237"/>
                    </a:cubicBezTo>
                    <a:cubicBezTo>
                      <a:pt x="392" y="237"/>
                      <a:pt x="392" y="237"/>
                      <a:pt x="392" y="237"/>
                    </a:cubicBezTo>
                    <a:close/>
                    <a:moveTo>
                      <a:pt x="316" y="153"/>
                    </a:moveTo>
                    <a:cubicBezTo>
                      <a:pt x="350" y="221"/>
                      <a:pt x="350" y="221"/>
                      <a:pt x="350" y="221"/>
                    </a:cubicBezTo>
                    <a:cubicBezTo>
                      <a:pt x="282" y="221"/>
                      <a:pt x="282" y="221"/>
                      <a:pt x="282" y="221"/>
                    </a:cubicBezTo>
                    <a:lnTo>
                      <a:pt x="316" y="153"/>
                    </a:lnTo>
                    <a:close/>
                    <a:moveTo>
                      <a:pt x="275" y="253"/>
                    </a:moveTo>
                    <a:cubicBezTo>
                      <a:pt x="357" y="253"/>
                      <a:pt x="357" y="253"/>
                      <a:pt x="357" y="253"/>
                    </a:cubicBezTo>
                    <a:cubicBezTo>
                      <a:pt x="342" y="290"/>
                      <a:pt x="290" y="290"/>
                      <a:pt x="275" y="253"/>
                    </a:cubicBezTo>
                    <a:close/>
                    <a:moveTo>
                      <a:pt x="152" y="237"/>
                    </a:moveTo>
                    <a:cubicBezTo>
                      <a:pt x="152" y="237"/>
                      <a:pt x="152" y="237"/>
                      <a:pt x="152" y="237"/>
                    </a:cubicBezTo>
                    <a:cubicBezTo>
                      <a:pt x="152" y="234"/>
                      <a:pt x="152" y="232"/>
                      <a:pt x="150" y="230"/>
                    </a:cubicBezTo>
                    <a:cubicBezTo>
                      <a:pt x="90" y="110"/>
                      <a:pt x="90" y="110"/>
                      <a:pt x="90" y="110"/>
                    </a:cubicBezTo>
                    <a:cubicBezTo>
                      <a:pt x="85" y="98"/>
                      <a:pt x="68" y="98"/>
                      <a:pt x="62" y="110"/>
                    </a:cubicBezTo>
                    <a:cubicBezTo>
                      <a:pt x="2" y="230"/>
                      <a:pt x="2" y="230"/>
                      <a:pt x="2" y="230"/>
                    </a:cubicBezTo>
                    <a:cubicBezTo>
                      <a:pt x="1" y="232"/>
                      <a:pt x="0" y="234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338"/>
                      <a:pt x="152" y="338"/>
                      <a:pt x="152" y="237"/>
                    </a:cubicBezTo>
                    <a:close/>
                    <a:moveTo>
                      <a:pt x="76" y="153"/>
                    </a:moveTo>
                    <a:cubicBezTo>
                      <a:pt x="110" y="221"/>
                      <a:pt x="110" y="221"/>
                      <a:pt x="110" y="221"/>
                    </a:cubicBezTo>
                    <a:cubicBezTo>
                      <a:pt x="42" y="221"/>
                      <a:pt x="42" y="221"/>
                      <a:pt x="42" y="221"/>
                    </a:cubicBezTo>
                    <a:lnTo>
                      <a:pt x="76" y="153"/>
                    </a:lnTo>
                    <a:close/>
                    <a:moveTo>
                      <a:pt x="35" y="253"/>
                    </a:moveTo>
                    <a:cubicBezTo>
                      <a:pt x="117" y="253"/>
                      <a:pt x="117" y="253"/>
                      <a:pt x="117" y="253"/>
                    </a:cubicBezTo>
                    <a:cubicBezTo>
                      <a:pt x="103" y="290"/>
                      <a:pt x="50" y="290"/>
                      <a:pt x="35" y="253"/>
                    </a:cubicBezTo>
                    <a:close/>
                    <a:moveTo>
                      <a:pt x="316" y="372"/>
                    </a:moveTo>
                    <a:cubicBezTo>
                      <a:pt x="212" y="372"/>
                      <a:pt x="212" y="372"/>
                      <a:pt x="212" y="372"/>
                    </a:cubicBezTo>
                    <a:cubicBezTo>
                      <a:pt x="212" y="123"/>
                      <a:pt x="212" y="123"/>
                      <a:pt x="212" y="123"/>
                    </a:cubicBezTo>
                    <a:cubicBezTo>
                      <a:pt x="229" y="118"/>
                      <a:pt x="244" y="105"/>
                      <a:pt x="250" y="85"/>
                    </a:cubicBezTo>
                    <a:cubicBezTo>
                      <a:pt x="316" y="85"/>
                      <a:pt x="316" y="85"/>
                      <a:pt x="316" y="85"/>
                    </a:cubicBezTo>
                    <a:cubicBezTo>
                      <a:pt x="337" y="85"/>
                      <a:pt x="337" y="53"/>
                      <a:pt x="316" y="53"/>
                    </a:cubicBezTo>
                    <a:cubicBezTo>
                      <a:pt x="250" y="53"/>
                      <a:pt x="250" y="53"/>
                      <a:pt x="250" y="53"/>
                    </a:cubicBezTo>
                    <a:cubicBezTo>
                      <a:pt x="234" y="0"/>
                      <a:pt x="158" y="0"/>
                      <a:pt x="142" y="53"/>
                    </a:cubicBezTo>
                    <a:cubicBezTo>
                      <a:pt x="76" y="53"/>
                      <a:pt x="76" y="53"/>
                      <a:pt x="76" y="53"/>
                    </a:cubicBezTo>
                    <a:cubicBezTo>
                      <a:pt x="55" y="53"/>
                      <a:pt x="55" y="85"/>
                      <a:pt x="76" y="85"/>
                    </a:cubicBezTo>
                    <a:cubicBezTo>
                      <a:pt x="142" y="85"/>
                      <a:pt x="142" y="85"/>
                      <a:pt x="142" y="85"/>
                    </a:cubicBezTo>
                    <a:cubicBezTo>
                      <a:pt x="149" y="105"/>
                      <a:pt x="163" y="118"/>
                      <a:pt x="180" y="123"/>
                    </a:cubicBezTo>
                    <a:cubicBezTo>
                      <a:pt x="180" y="372"/>
                      <a:pt x="180" y="372"/>
                      <a:pt x="180" y="372"/>
                    </a:cubicBezTo>
                    <a:cubicBezTo>
                      <a:pt x="76" y="372"/>
                      <a:pt x="76" y="372"/>
                      <a:pt x="76" y="372"/>
                    </a:cubicBezTo>
                    <a:cubicBezTo>
                      <a:pt x="55" y="372"/>
                      <a:pt x="55" y="404"/>
                      <a:pt x="76" y="404"/>
                    </a:cubicBezTo>
                    <a:cubicBezTo>
                      <a:pt x="316" y="404"/>
                      <a:pt x="316" y="404"/>
                      <a:pt x="316" y="404"/>
                    </a:cubicBezTo>
                    <a:cubicBezTo>
                      <a:pt x="337" y="404"/>
                      <a:pt x="337" y="372"/>
                      <a:pt x="316" y="372"/>
                    </a:cubicBezTo>
                    <a:close/>
                    <a:moveTo>
                      <a:pt x="172" y="69"/>
                    </a:moveTo>
                    <a:cubicBezTo>
                      <a:pt x="172" y="37"/>
                      <a:pt x="220" y="37"/>
                      <a:pt x="220" y="69"/>
                    </a:cubicBezTo>
                    <a:cubicBezTo>
                      <a:pt x="220" y="101"/>
                      <a:pt x="172" y="101"/>
                      <a:pt x="172" y="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1026966"/>
            <a:ext cx="3128405" cy="2083517"/>
          </a:xfrm>
          <a:prstGeom prst="rect">
            <a:avLst/>
          </a:prstGeom>
        </p:spPr>
      </p:pic>
      <p:sp>
        <p:nvSpPr>
          <p:cNvPr id="48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  <p:sp>
        <p:nvSpPr>
          <p:cNvPr id="49" name="AutoShape 63"/>
          <p:cNvSpPr>
            <a:spLocks noChangeArrowheads="1"/>
          </p:cNvSpPr>
          <p:nvPr/>
        </p:nvSpPr>
        <p:spPr bwMode="gray">
          <a:xfrm>
            <a:off x="2051720" y="3990538"/>
            <a:ext cx="6621611" cy="288000"/>
          </a:xfrm>
          <a:prstGeom prst="rect">
            <a:avLst/>
          </a:prstGeom>
          <a:solidFill>
            <a:srgbClr val="ECECEC"/>
          </a:solidFill>
          <a:ln>
            <a:noFill/>
          </a:ln>
          <a:extLst/>
        </p:spPr>
        <p:txBody>
          <a:bodyPr wrap="square" rIns="36000" rtlCol="0" anchor="ctr">
            <a:noAutofit/>
          </a:bodyPr>
          <a:lstStyle/>
          <a:p>
            <a:pPr>
              <a:tabLst>
                <a:tab pos="3589338" algn="r"/>
              </a:tabLst>
            </a:pPr>
            <a:r>
              <a:rPr lang="fr-FR" altLang="fr-FR" sz="1100" dirty="0">
                <a:solidFill>
                  <a:schemeClr val="accent1"/>
                </a:solidFill>
              </a:rPr>
              <a:t>Europe - Asie - Etats-Unis	</a:t>
            </a:r>
            <a:r>
              <a:rPr lang="fr-FR" altLang="fr-FR" spc="-45" dirty="0">
                <a:solidFill>
                  <a:schemeClr val="accent1"/>
                </a:solidFill>
              </a:rPr>
              <a:t>+ 11,8 %</a:t>
            </a:r>
          </a:p>
        </p:txBody>
      </p:sp>
      <p:sp>
        <p:nvSpPr>
          <p:cNvPr id="73" name="AutoShape 63"/>
          <p:cNvSpPr>
            <a:spLocks noChangeArrowheads="1"/>
          </p:cNvSpPr>
          <p:nvPr/>
        </p:nvSpPr>
        <p:spPr bwMode="gray">
          <a:xfrm>
            <a:off x="2051720" y="4314264"/>
            <a:ext cx="6621611" cy="288000"/>
          </a:xfrm>
          <a:prstGeom prst="rect">
            <a:avLst/>
          </a:prstGeom>
          <a:solidFill>
            <a:srgbClr val="ECECEC"/>
          </a:solidFill>
          <a:ln>
            <a:noFill/>
          </a:ln>
          <a:extLst/>
        </p:spPr>
        <p:txBody>
          <a:bodyPr wrap="square" rIns="36000" rtlCol="0" anchor="ctr">
            <a:noAutofit/>
          </a:bodyPr>
          <a:lstStyle/>
          <a:p>
            <a:pPr>
              <a:tabLst>
                <a:tab pos="3589338" algn="r"/>
              </a:tabLst>
            </a:pPr>
            <a:r>
              <a:rPr lang="fr-FR" altLang="fr-FR" sz="1100" dirty="0">
                <a:solidFill>
                  <a:schemeClr val="accent1"/>
                </a:solidFill>
              </a:rPr>
              <a:t>Amérique latine	</a:t>
            </a:r>
            <a:r>
              <a:rPr lang="fr-FR" altLang="fr-FR" spc="-45" dirty="0">
                <a:solidFill>
                  <a:schemeClr val="accent1"/>
                </a:solidFill>
              </a:rPr>
              <a:t>+ 3,2 %</a:t>
            </a:r>
          </a:p>
        </p:txBody>
      </p:sp>
    </p:spTree>
    <p:extLst>
      <p:ext uri="{BB962C8B-B14F-4D97-AF65-F5344CB8AC3E}">
        <p14:creationId xmlns:p14="http://schemas.microsoft.com/office/powerpoint/2010/main" val="146471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487" y="299545"/>
            <a:ext cx="8565009" cy="540060"/>
          </a:xfrm>
        </p:spPr>
        <p:txBody>
          <a:bodyPr>
            <a:noAutofit/>
          </a:bodyPr>
          <a:lstStyle/>
          <a:p>
            <a:r>
              <a:rPr lang="fr-FR" dirty="0"/>
              <a:t>La croissance du </a:t>
            </a:r>
            <a:r>
              <a:rPr lang="fr-FR" dirty="0" err="1"/>
              <a:t>bnpa</a:t>
            </a:r>
            <a:r>
              <a:rPr lang="fr-FR" dirty="0"/>
              <a:t> amplifiée </a:t>
            </a:r>
            <a:br>
              <a:rPr lang="fr-FR" dirty="0"/>
            </a:br>
            <a:r>
              <a:rPr lang="fr-FR" dirty="0"/>
              <a:t>par les rachats d’actions</a:t>
            </a:r>
          </a:p>
        </p:txBody>
      </p:sp>
      <p:sp>
        <p:nvSpPr>
          <p:cNvPr id="51" name="Espace réservé du texte 1"/>
          <p:cNvSpPr txBox="1">
            <a:spLocks/>
          </p:cNvSpPr>
          <p:nvPr/>
        </p:nvSpPr>
        <p:spPr bwMode="gray">
          <a:xfrm>
            <a:off x="471488" y="1527762"/>
            <a:ext cx="4100512" cy="39407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2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>
                <a:tab pos="1616075" algn="l"/>
                <a:tab pos="2330450" algn="l"/>
                <a:tab pos="8077200" algn="r"/>
              </a:tabLst>
              <a:defRPr sz="1800" b="0">
                <a:solidFill>
                  <a:schemeClr val="tx2"/>
                </a:solidFill>
                <a:latin typeface="+mn-lt"/>
              </a:defRPr>
            </a:lvl2pPr>
            <a:lvl3pPr marL="8969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Tx/>
              <a:buBlip>
                <a:blip r:embed="rId3"/>
              </a:buBlip>
              <a:tabLst>
                <a:tab pos="10826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</a:defRPr>
            </a:lvl3pPr>
            <a:lvl4pPr marL="1616075" indent="-17938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Tx/>
              <a:buBlip>
                <a:blip r:embed="rId3"/>
              </a:buBlip>
              <a:tabLst>
                <a:tab pos="1082675" algn="l"/>
                <a:tab pos="16160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</a:defRPr>
            </a:lvl4pPr>
            <a:lvl5pPr marL="24209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algn="ctr" defTabSz="379413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fr-FR" sz="1800" dirty="0">
                <a:solidFill>
                  <a:schemeClr val="accent1"/>
                </a:solidFill>
              </a:rPr>
              <a:t>Résultat net part du Groupe</a:t>
            </a:r>
          </a:p>
          <a:p>
            <a:pPr algn="ctr" defTabSz="379413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fr-FR" sz="1200" b="0" dirty="0">
                <a:solidFill>
                  <a:schemeClr val="accent1"/>
                </a:solidFill>
                <a:latin typeface="Arial" charset="0"/>
              </a:rPr>
              <a:t>Avant éléments non récurrents*</a:t>
            </a:r>
            <a:endParaRPr lang="fr-FR" sz="1200" b="0" baseline="30000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379413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lang="fr-FR" sz="1800" dirty="0">
              <a:solidFill>
                <a:schemeClr val="accent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6" name="Espace réservé du texte 1"/>
          <p:cNvSpPr txBox="1">
            <a:spLocks/>
          </p:cNvSpPr>
          <p:nvPr/>
        </p:nvSpPr>
        <p:spPr bwMode="gray">
          <a:xfrm>
            <a:off x="4572000" y="1527762"/>
            <a:ext cx="4105275" cy="26512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2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>
                <a:tab pos="1616075" algn="l"/>
                <a:tab pos="2330450" algn="l"/>
                <a:tab pos="8077200" algn="r"/>
              </a:tabLst>
              <a:defRPr sz="1800" b="0">
                <a:solidFill>
                  <a:schemeClr val="tx2"/>
                </a:solidFill>
                <a:latin typeface="+mn-lt"/>
              </a:defRPr>
            </a:lvl2pPr>
            <a:lvl3pPr marL="8969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Tx/>
              <a:buBlip>
                <a:blip r:embed="rId3"/>
              </a:buBlip>
              <a:tabLst>
                <a:tab pos="10826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</a:defRPr>
            </a:lvl3pPr>
            <a:lvl4pPr marL="1616075" indent="-17938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Tx/>
              <a:buBlip>
                <a:blip r:embed="rId3"/>
              </a:buBlip>
              <a:tabLst>
                <a:tab pos="1082675" algn="l"/>
                <a:tab pos="16160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</a:defRPr>
            </a:lvl4pPr>
            <a:lvl5pPr marL="24209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algn="ctr" defTabSz="379413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fr-FR" sz="1800" dirty="0">
                <a:solidFill>
                  <a:schemeClr val="accent1"/>
                </a:solidFill>
              </a:rPr>
              <a:t>Bénéfice net par action</a:t>
            </a:r>
          </a:p>
          <a:p>
            <a:pPr algn="ctr" defTabSz="379413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fr-FR" sz="1200" b="0" dirty="0">
                <a:solidFill>
                  <a:schemeClr val="accent1"/>
                </a:solidFill>
                <a:latin typeface="Arial" charset="0"/>
              </a:rPr>
              <a:t>Avant éléments non récurrents*</a:t>
            </a:r>
            <a:endParaRPr lang="fr-FR" sz="1200" b="0" baseline="30000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379413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lang="fr-FR" sz="1000" dirty="0">
              <a:solidFill>
                <a:schemeClr val="accent1"/>
              </a:solidFill>
              <a:cs typeface="Arial" charset="0"/>
            </a:endParaRPr>
          </a:p>
        </p:txBody>
      </p:sp>
      <p:cxnSp>
        <p:nvCxnSpPr>
          <p:cNvPr id="5" name="Connecteur droit 4"/>
          <p:cNvCxnSpPr/>
          <p:nvPr/>
        </p:nvCxnSpPr>
        <p:spPr bwMode="auto">
          <a:xfrm>
            <a:off x="4583516" y="1204854"/>
            <a:ext cx="0" cy="34192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 Placeholder 5"/>
          <p:cNvSpPr txBox="1">
            <a:spLocks/>
          </p:cNvSpPr>
          <p:nvPr/>
        </p:nvSpPr>
        <p:spPr>
          <a:xfrm>
            <a:off x="377780" y="978924"/>
            <a:ext cx="8204400" cy="277961"/>
          </a:xfrm>
          <a:prstGeom prst="rect">
            <a:avLst/>
          </a:prstGeom>
        </p:spPr>
        <p:txBody>
          <a:bodyPr>
            <a:noAutofit/>
          </a:bodyPr>
          <a:lstStyle>
            <a:lvl1pPr marL="176213" indent="-176213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5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7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1"/>
              </a:buClr>
              <a:buFont typeface="Arial" pitchFamily="34" charset="0"/>
              <a:buNone/>
              <a:defRPr sz="15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dirty="0">
                <a:solidFill>
                  <a:schemeClr val="accent4"/>
                </a:solidFill>
              </a:rPr>
              <a:t>Une performance financière solide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471488" y="2167372"/>
            <a:ext cx="3740151" cy="2485325"/>
            <a:chOff x="301936" y="1671650"/>
            <a:chExt cx="3903997" cy="2594200"/>
          </a:xfrm>
        </p:grpSpPr>
        <p:graphicFrame>
          <p:nvGraphicFramePr>
            <p:cNvPr id="31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059115"/>
                </p:ext>
              </p:extLst>
            </p:nvPr>
          </p:nvGraphicFramePr>
          <p:xfrm>
            <a:off x="301936" y="1681754"/>
            <a:ext cx="3472121" cy="23378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8" name="Rectangle 19"/>
            <p:cNvSpPr>
              <a:spLocks noChangeArrowheads="1"/>
            </p:cNvSpPr>
            <p:nvPr/>
          </p:nvSpPr>
          <p:spPr bwMode="auto">
            <a:xfrm>
              <a:off x="2210242" y="1923678"/>
              <a:ext cx="586297" cy="154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eaLnBrk="0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dirty="0">
                  <a:solidFill>
                    <a:srgbClr val="65676A"/>
                  </a:solidFill>
                </a:rPr>
                <a:t>721 M€</a:t>
              </a:r>
              <a:endParaRPr lang="fr-FR" sz="1200" b="1" dirty="0">
                <a:solidFill>
                  <a:srgbClr val="65676A"/>
                </a:solidFill>
                <a:latin typeface="Arial"/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3059832" y="1671650"/>
              <a:ext cx="607961" cy="1542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algn="ctr" eaLnBrk="0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dirty="0">
                  <a:solidFill>
                    <a:schemeClr val="accent1"/>
                  </a:solidFill>
                </a:rPr>
                <a:t>822 M€</a:t>
              </a:r>
              <a:endParaRPr lang="fr-FR" sz="1200" b="1" dirty="0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40" name="Rectangle 18"/>
            <p:cNvSpPr>
              <a:spLocks noChangeArrowheads="1"/>
            </p:cNvSpPr>
            <p:nvPr/>
          </p:nvSpPr>
          <p:spPr bwMode="auto">
            <a:xfrm>
              <a:off x="2159732" y="3951032"/>
              <a:ext cx="598611" cy="308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eaLnBrk="0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schemeClr val="accent1"/>
                  </a:solidFill>
                  <a:latin typeface="Arial"/>
                </a:rPr>
                <a:t>2015</a:t>
              </a:r>
              <a:r>
                <a:rPr lang="fr-FR" sz="1200" dirty="0">
                  <a:solidFill>
                    <a:srgbClr val="FF0000"/>
                  </a:solidFill>
                  <a:latin typeface="Arial"/>
                </a:rPr>
                <a:t> </a:t>
              </a:r>
              <a:r>
                <a:rPr lang="fr-FR" sz="1200" dirty="0">
                  <a:solidFill>
                    <a:schemeClr val="accent1"/>
                  </a:solidFill>
                  <a:latin typeface="Arial"/>
                </a:rPr>
                <a:t>2016</a:t>
              </a:r>
              <a:endParaRPr lang="fr-FR" sz="900" dirty="0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43" name="Rectangle 19"/>
            <p:cNvSpPr>
              <a:spLocks noChangeArrowheads="1"/>
            </p:cNvSpPr>
            <p:nvPr/>
          </p:nvSpPr>
          <p:spPr bwMode="auto">
            <a:xfrm>
              <a:off x="395536" y="3951032"/>
              <a:ext cx="701263" cy="308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fr-FR" sz="1200" dirty="0">
                  <a:solidFill>
                    <a:srgbClr val="2A295C"/>
                  </a:solidFill>
                  <a:latin typeface="Arial"/>
                </a:rPr>
                <a:t>2013</a:t>
              </a:r>
            </a:p>
            <a:p>
              <a:pPr algn="ctr" eaLnBrk="0" hangingPunct="0">
                <a:lnSpc>
                  <a:spcPct val="80000"/>
                </a:lnSpc>
                <a:defRPr/>
              </a:pPr>
              <a:r>
                <a:rPr lang="fr-FR" sz="1200" dirty="0">
                  <a:solidFill>
                    <a:srgbClr val="2A295C"/>
                  </a:solidFill>
                  <a:latin typeface="Arial"/>
                </a:rPr>
                <a:t>2014</a:t>
              </a:r>
            </a:p>
          </p:txBody>
        </p:sp>
        <p:sp>
          <p:nvSpPr>
            <p:cNvPr id="32" name="Rectangle 18"/>
            <p:cNvSpPr>
              <a:spLocks noChangeArrowheads="1"/>
            </p:cNvSpPr>
            <p:nvPr/>
          </p:nvSpPr>
          <p:spPr bwMode="auto">
            <a:xfrm>
              <a:off x="3023828" y="3957440"/>
              <a:ext cx="697652" cy="308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eaLnBrk="0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dirty="0">
                  <a:solidFill>
                    <a:schemeClr val="accent1"/>
                  </a:solidFill>
                  <a:latin typeface="Arial"/>
                </a:rPr>
                <a:t>2016 </a:t>
              </a:r>
            </a:p>
            <a:p>
              <a:pPr algn="ctr" eaLnBrk="0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dirty="0">
                  <a:solidFill>
                    <a:schemeClr val="accent1"/>
                  </a:solidFill>
                  <a:latin typeface="Arial"/>
                </a:rPr>
                <a:t>2017</a:t>
              </a:r>
            </a:p>
          </p:txBody>
        </p:sp>
        <p:sp>
          <p:nvSpPr>
            <p:cNvPr id="57" name="Rectangle 19"/>
            <p:cNvSpPr>
              <a:spLocks noChangeArrowheads="1"/>
            </p:cNvSpPr>
            <p:nvPr/>
          </p:nvSpPr>
          <p:spPr bwMode="auto">
            <a:xfrm>
              <a:off x="467544" y="2424017"/>
              <a:ext cx="586297" cy="154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eaLnBrk="0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dirty="0">
                  <a:solidFill>
                    <a:srgbClr val="65676A"/>
                  </a:solidFill>
                </a:rPr>
                <a:t>508 M€</a:t>
              </a:r>
              <a:endParaRPr lang="fr-FR" sz="1200" b="1" dirty="0">
                <a:solidFill>
                  <a:srgbClr val="65676A"/>
                </a:solidFill>
                <a:latin typeface="Arial"/>
              </a:endParaRPr>
            </a:p>
          </p:txBody>
        </p:sp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1295636" y="3951052"/>
              <a:ext cx="701263" cy="308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fr-FR" sz="1200" dirty="0">
                  <a:solidFill>
                    <a:srgbClr val="2A295C"/>
                  </a:solidFill>
                  <a:latin typeface="Arial"/>
                </a:rPr>
                <a:t>2014 2015</a:t>
              </a:r>
            </a:p>
          </p:txBody>
        </p:sp>
        <p:cxnSp>
          <p:nvCxnSpPr>
            <p:cNvPr id="9" name="Connecteur droit 8"/>
            <p:cNvCxnSpPr/>
            <p:nvPr/>
          </p:nvCxnSpPr>
          <p:spPr>
            <a:xfrm>
              <a:off x="971600" y="3515300"/>
              <a:ext cx="2944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AutoShape 85"/>
            <p:cNvSpPr>
              <a:spLocks noChangeArrowheads="1"/>
            </p:cNvSpPr>
            <p:nvPr/>
          </p:nvSpPr>
          <p:spPr bwMode="auto">
            <a:xfrm rot="16200000">
              <a:off x="3809756" y="3219689"/>
              <a:ext cx="266381" cy="525972"/>
            </a:xfrm>
            <a:prstGeom prst="homePlate">
              <a:avLst>
                <a:gd name="adj" fmla="val 16209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  <a:extLst/>
          </p:spPr>
          <p:txBody>
            <a:bodyPr vert="vert" lIns="0" tIns="0" rIns="0" bIns="0" anchor="ctr"/>
            <a:lstStyle/>
            <a:p>
              <a:pPr algn="ctr"/>
              <a:r>
                <a:rPr lang="fr-FR" sz="1000" b="1" dirty="0">
                  <a:solidFill>
                    <a:schemeClr val="bg1"/>
                  </a:solidFill>
                </a:rPr>
                <a:t>+61,8 %</a:t>
              </a:r>
            </a:p>
          </p:txBody>
        </p:sp>
        <p:cxnSp>
          <p:nvCxnSpPr>
            <p:cNvPr id="79" name="Connecteur droit 78"/>
            <p:cNvCxnSpPr/>
            <p:nvPr/>
          </p:nvCxnSpPr>
          <p:spPr>
            <a:xfrm flipV="1">
              <a:off x="748794" y="3507905"/>
              <a:ext cx="2615019" cy="7395"/>
            </a:xfrm>
            <a:prstGeom prst="line">
              <a:avLst/>
            </a:prstGeom>
            <a:ln w="28575">
              <a:solidFill>
                <a:schemeClr val="accent2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 flipV="1">
              <a:off x="1575581" y="3101054"/>
              <a:ext cx="1797072" cy="10196"/>
            </a:xfrm>
            <a:prstGeom prst="line">
              <a:avLst/>
            </a:prstGeom>
            <a:ln w="28575">
              <a:solidFill>
                <a:schemeClr val="accent2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>
              <a:off x="2477531" y="2596544"/>
              <a:ext cx="895122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AutoShape 85"/>
            <p:cNvSpPr>
              <a:spLocks noChangeArrowheads="1"/>
            </p:cNvSpPr>
            <p:nvPr/>
          </p:nvSpPr>
          <p:spPr bwMode="auto">
            <a:xfrm rot="16200000">
              <a:off x="3809756" y="2801995"/>
              <a:ext cx="266381" cy="525972"/>
            </a:xfrm>
            <a:prstGeom prst="homePlate">
              <a:avLst>
                <a:gd name="adj" fmla="val 16209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  <a:extLst/>
          </p:spPr>
          <p:txBody>
            <a:bodyPr vert="vert" lIns="0" tIns="0" rIns="0" bIns="0" anchor="ctr"/>
            <a:lstStyle/>
            <a:p>
              <a:pPr algn="ctr"/>
              <a:r>
                <a:rPr lang="fr-FR" sz="1000" b="1" dirty="0">
                  <a:solidFill>
                    <a:schemeClr val="bg1"/>
                  </a:solidFill>
                </a:rPr>
                <a:t>+17,4 %</a:t>
              </a:r>
            </a:p>
          </p:txBody>
        </p:sp>
        <p:sp>
          <p:nvSpPr>
            <p:cNvPr id="83" name="AutoShape 85"/>
            <p:cNvSpPr>
              <a:spLocks noChangeArrowheads="1"/>
            </p:cNvSpPr>
            <p:nvPr/>
          </p:nvSpPr>
          <p:spPr bwMode="auto">
            <a:xfrm rot="16200000">
              <a:off x="3809756" y="2319589"/>
              <a:ext cx="266381" cy="525972"/>
            </a:xfrm>
            <a:prstGeom prst="homePlate">
              <a:avLst>
                <a:gd name="adj" fmla="val 16209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  <a:extLst/>
          </p:spPr>
          <p:txBody>
            <a:bodyPr vert="vert" lIns="0" tIns="0" rIns="0" bIns="0" anchor="ctr"/>
            <a:lstStyle/>
            <a:p>
              <a:pPr algn="ctr"/>
              <a:r>
                <a:rPr lang="fr-FR" sz="1000" b="1" dirty="0">
                  <a:solidFill>
                    <a:schemeClr val="bg1"/>
                  </a:solidFill>
                </a:rPr>
                <a:t>+14,0 %</a:t>
              </a: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4787892" y="2393529"/>
            <a:ext cx="3727709" cy="2255740"/>
            <a:chOff x="4787892" y="1783379"/>
            <a:chExt cx="4131986" cy="2500381"/>
          </a:xfrm>
        </p:grpSpPr>
        <p:graphicFrame>
          <p:nvGraphicFramePr>
            <p:cNvPr id="46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4787892" y="1783379"/>
            <a:ext cx="3829137" cy="21205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5" name="Text Box 8"/>
            <p:cNvSpPr txBox="1">
              <a:spLocks noChangeAspect="1" noChangeArrowheads="1"/>
            </p:cNvSpPr>
            <p:nvPr/>
          </p:nvSpPr>
          <p:spPr bwMode="auto">
            <a:xfrm>
              <a:off x="7776965" y="1797641"/>
              <a:ext cx="606465" cy="184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826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826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826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826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  <a:buClr>
                  <a:srgbClr val="55547D"/>
                </a:buClr>
                <a:buSzPct val="100000"/>
              </a:pPr>
              <a:r>
                <a:rPr lang="fr-FR" sz="1200" b="1" dirty="0">
                  <a:solidFill>
                    <a:schemeClr val="accent1"/>
                  </a:solidFill>
                </a:rPr>
                <a:t>5,52 €</a:t>
              </a:r>
            </a:p>
          </p:txBody>
        </p:sp>
        <p:sp>
          <p:nvSpPr>
            <p:cNvPr id="52" name="Text Box 8"/>
            <p:cNvSpPr txBox="1">
              <a:spLocks noChangeAspect="1" noChangeArrowheads="1"/>
            </p:cNvSpPr>
            <p:nvPr/>
          </p:nvSpPr>
          <p:spPr bwMode="auto">
            <a:xfrm>
              <a:off x="6840252" y="2049669"/>
              <a:ext cx="656103" cy="184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 lIns="0" tIns="0" rIns="0" bIns="0" anchor="b" anchorCtr="0">
              <a:spAutoFit/>
            </a:bodyPr>
            <a:lstStyle>
              <a:lvl1pPr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826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826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826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826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  <a:buClr>
                  <a:srgbClr val="55547D"/>
                </a:buClr>
                <a:buSzPct val="100000"/>
              </a:pPr>
              <a:r>
                <a:rPr lang="fr-FR" sz="1200" b="1" dirty="0">
                  <a:solidFill>
                    <a:srgbClr val="65676A"/>
                  </a:solidFill>
                </a:rPr>
                <a:t>4,77 €</a:t>
              </a:r>
            </a:p>
          </p:txBody>
        </p:sp>
        <p:sp>
          <p:nvSpPr>
            <p:cNvPr id="63" name="Rectangle 18"/>
            <p:cNvSpPr>
              <a:spLocks noChangeArrowheads="1"/>
            </p:cNvSpPr>
            <p:nvPr/>
          </p:nvSpPr>
          <p:spPr bwMode="auto">
            <a:xfrm>
              <a:off x="6840252" y="3951052"/>
              <a:ext cx="705253" cy="32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eaLnBrk="0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schemeClr val="accent1"/>
                  </a:solidFill>
                  <a:latin typeface="Arial"/>
                </a:rPr>
                <a:t>2015</a:t>
              </a:r>
            </a:p>
            <a:p>
              <a:pPr algn="ctr" eaLnBrk="0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schemeClr val="accent1"/>
                  </a:solidFill>
                  <a:latin typeface="Arial"/>
                </a:rPr>
                <a:t>2016</a:t>
              </a:r>
              <a:endParaRPr lang="fr-FR" sz="900" dirty="0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5" name="Rectangle 19"/>
            <p:cNvSpPr>
              <a:spLocks noChangeArrowheads="1"/>
            </p:cNvSpPr>
            <p:nvPr/>
          </p:nvSpPr>
          <p:spPr bwMode="auto">
            <a:xfrm>
              <a:off x="5940152" y="3951032"/>
              <a:ext cx="694964" cy="32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eaLnBrk="0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srgbClr val="2A295C"/>
                  </a:solidFill>
                  <a:latin typeface="Arial"/>
                </a:rPr>
                <a:t>2014</a:t>
              </a:r>
            </a:p>
            <a:p>
              <a:pPr algn="ctr" eaLnBrk="0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srgbClr val="2A295C"/>
                  </a:solidFill>
                  <a:latin typeface="Arial"/>
                </a:rPr>
                <a:t>2015</a:t>
              </a:r>
            </a:p>
          </p:txBody>
        </p:sp>
        <p:sp>
          <p:nvSpPr>
            <p:cNvPr id="69" name="Rectangle 18"/>
            <p:cNvSpPr>
              <a:spLocks noChangeArrowheads="1"/>
            </p:cNvSpPr>
            <p:nvPr/>
          </p:nvSpPr>
          <p:spPr bwMode="auto">
            <a:xfrm>
              <a:off x="7704348" y="3951033"/>
              <a:ext cx="855994" cy="32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eaLnBrk="0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dirty="0">
                  <a:solidFill>
                    <a:schemeClr val="accent1"/>
                  </a:solidFill>
                  <a:latin typeface="Arial"/>
                </a:rPr>
                <a:t>2016 </a:t>
              </a:r>
            </a:p>
            <a:p>
              <a:pPr algn="ctr" eaLnBrk="0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dirty="0">
                  <a:solidFill>
                    <a:schemeClr val="accent1"/>
                  </a:solidFill>
                  <a:latin typeface="Arial"/>
                </a:rPr>
                <a:t>2017</a:t>
              </a:r>
              <a:endParaRPr lang="fr-FR" sz="900" dirty="0">
                <a:solidFill>
                  <a:srgbClr val="262560"/>
                </a:solidFill>
                <a:latin typeface="Arial"/>
              </a:endParaRPr>
            </a:p>
          </p:txBody>
        </p:sp>
        <p:sp>
          <p:nvSpPr>
            <p:cNvPr id="61" name="Text Box 8"/>
            <p:cNvSpPr txBox="1">
              <a:spLocks noChangeAspect="1" noChangeArrowheads="1"/>
            </p:cNvSpPr>
            <p:nvPr/>
          </p:nvSpPr>
          <p:spPr bwMode="auto">
            <a:xfrm>
              <a:off x="5010556" y="2514869"/>
              <a:ext cx="656103" cy="184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 lIns="0" tIns="0" rIns="0" bIns="0" anchor="b" anchorCtr="0">
              <a:spAutoFit/>
            </a:bodyPr>
            <a:lstStyle>
              <a:lvl1pPr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826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826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826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826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  <a:buClr>
                  <a:srgbClr val="55547D"/>
                </a:buClr>
                <a:buSzPct val="100000"/>
              </a:pPr>
              <a:r>
                <a:rPr lang="fr-FR" sz="1200" b="1" dirty="0">
                  <a:solidFill>
                    <a:srgbClr val="65676A"/>
                  </a:solidFill>
                </a:rPr>
                <a:t>3,34 €</a:t>
              </a:r>
            </a:p>
          </p:txBody>
        </p:sp>
        <p:sp>
          <p:nvSpPr>
            <p:cNvPr id="62" name="Text Box 8"/>
            <p:cNvSpPr txBox="1">
              <a:spLocks noChangeAspect="1" noChangeArrowheads="1"/>
            </p:cNvSpPr>
            <p:nvPr/>
          </p:nvSpPr>
          <p:spPr bwMode="auto">
            <a:xfrm>
              <a:off x="5940152" y="2085674"/>
              <a:ext cx="656103" cy="184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 lIns="0" tIns="0" rIns="0" bIns="0" anchor="b" anchorCtr="0">
              <a:spAutoFit/>
            </a:bodyPr>
            <a:lstStyle>
              <a:lvl1pPr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826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826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826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826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826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  <a:buClr>
                  <a:srgbClr val="55547D"/>
                </a:buClr>
                <a:buSzPct val="100000"/>
              </a:pPr>
              <a:r>
                <a:rPr lang="fr-FR" sz="1200" b="1" dirty="0">
                  <a:solidFill>
                    <a:srgbClr val="65676A"/>
                  </a:solidFill>
                </a:rPr>
                <a:t>4,60 €</a:t>
              </a:r>
            </a:p>
          </p:txBody>
        </p:sp>
        <p:sp>
          <p:nvSpPr>
            <p:cNvPr id="70" name="Rectangle 19"/>
            <p:cNvSpPr>
              <a:spLocks noChangeArrowheads="1"/>
            </p:cNvSpPr>
            <p:nvPr/>
          </p:nvSpPr>
          <p:spPr bwMode="auto">
            <a:xfrm>
              <a:off x="5004048" y="3956250"/>
              <a:ext cx="701263" cy="32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fr-FR" sz="1200" dirty="0">
                  <a:solidFill>
                    <a:srgbClr val="2A295C"/>
                  </a:solidFill>
                  <a:latin typeface="Arial"/>
                </a:rPr>
                <a:t>2013</a:t>
              </a:r>
            </a:p>
            <a:p>
              <a:pPr algn="ctr" eaLnBrk="0" hangingPunct="0">
                <a:lnSpc>
                  <a:spcPct val="80000"/>
                </a:lnSpc>
                <a:defRPr/>
              </a:pPr>
              <a:r>
                <a:rPr lang="fr-FR" sz="1200" dirty="0">
                  <a:solidFill>
                    <a:srgbClr val="2A295C"/>
                  </a:solidFill>
                  <a:latin typeface="Arial"/>
                </a:rPr>
                <a:t>2014</a:t>
              </a:r>
            </a:p>
          </p:txBody>
        </p:sp>
        <p:sp>
          <p:nvSpPr>
            <p:cNvPr id="84" name="AutoShape 85"/>
            <p:cNvSpPr>
              <a:spLocks noChangeArrowheads="1"/>
            </p:cNvSpPr>
            <p:nvPr/>
          </p:nvSpPr>
          <p:spPr bwMode="auto">
            <a:xfrm rot="16200000">
              <a:off x="8523701" y="3219689"/>
              <a:ext cx="266381" cy="525972"/>
            </a:xfrm>
            <a:prstGeom prst="homePlate">
              <a:avLst>
                <a:gd name="adj" fmla="val 16209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  <a:extLst/>
          </p:spPr>
          <p:txBody>
            <a:bodyPr vert="vert" lIns="0" tIns="0" rIns="0" bIns="0" anchor="ctr"/>
            <a:lstStyle/>
            <a:p>
              <a:pPr algn="ctr"/>
              <a:r>
                <a:rPr lang="fr-FR" sz="1000" b="1" dirty="0">
                  <a:solidFill>
                    <a:schemeClr val="bg1"/>
                  </a:solidFill>
                </a:rPr>
                <a:t>+65,3 %</a:t>
              </a:r>
            </a:p>
          </p:txBody>
        </p:sp>
        <p:cxnSp>
          <p:nvCxnSpPr>
            <p:cNvPr id="85" name="Connecteur droit 84"/>
            <p:cNvCxnSpPr/>
            <p:nvPr/>
          </p:nvCxnSpPr>
          <p:spPr>
            <a:xfrm flipV="1">
              <a:off x="5331218" y="3455881"/>
              <a:ext cx="2801127" cy="34646"/>
            </a:xfrm>
            <a:prstGeom prst="line">
              <a:avLst/>
            </a:prstGeom>
            <a:ln w="28575">
              <a:solidFill>
                <a:schemeClr val="accent2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>
              <a:off x="6264661" y="3061452"/>
              <a:ext cx="1867684" cy="1"/>
            </a:xfrm>
            <a:prstGeom prst="line">
              <a:avLst/>
            </a:prstGeom>
            <a:ln w="28575">
              <a:solidFill>
                <a:schemeClr val="accent2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 flipV="1">
              <a:off x="7182561" y="2615050"/>
              <a:ext cx="949784" cy="26426"/>
            </a:xfrm>
            <a:prstGeom prst="line">
              <a:avLst/>
            </a:prstGeom>
            <a:ln w="28575">
              <a:solidFill>
                <a:schemeClr val="accent2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AutoShape 85"/>
            <p:cNvSpPr>
              <a:spLocks noChangeArrowheads="1"/>
            </p:cNvSpPr>
            <p:nvPr/>
          </p:nvSpPr>
          <p:spPr bwMode="auto">
            <a:xfrm rot="16200000">
              <a:off x="8509617" y="2787641"/>
              <a:ext cx="266381" cy="525972"/>
            </a:xfrm>
            <a:prstGeom prst="homePlate">
              <a:avLst>
                <a:gd name="adj" fmla="val 16209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  <a:extLst/>
          </p:spPr>
          <p:txBody>
            <a:bodyPr vert="vert" lIns="0" tIns="0" rIns="0" bIns="0" anchor="ctr"/>
            <a:lstStyle/>
            <a:p>
              <a:pPr algn="ctr"/>
              <a:r>
                <a:rPr lang="fr-FR" sz="1000" b="1" dirty="0">
                  <a:solidFill>
                    <a:schemeClr val="bg1"/>
                  </a:solidFill>
                </a:rPr>
                <a:t>+20,0 %</a:t>
              </a:r>
            </a:p>
          </p:txBody>
        </p:sp>
        <p:sp>
          <p:nvSpPr>
            <p:cNvPr id="89" name="AutoShape 85"/>
            <p:cNvSpPr>
              <a:spLocks noChangeArrowheads="1"/>
            </p:cNvSpPr>
            <p:nvPr/>
          </p:nvSpPr>
          <p:spPr bwMode="auto">
            <a:xfrm rot="16200000">
              <a:off x="8509617" y="2341239"/>
              <a:ext cx="266381" cy="525972"/>
            </a:xfrm>
            <a:prstGeom prst="homePlate">
              <a:avLst>
                <a:gd name="adj" fmla="val 16209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  <a:extLst/>
          </p:spPr>
          <p:txBody>
            <a:bodyPr vert="vert" lIns="0" tIns="0" rIns="0" bIns="0" anchor="ctr"/>
            <a:lstStyle/>
            <a:p>
              <a:pPr algn="ctr"/>
              <a:r>
                <a:rPr lang="fr-FR" sz="1000" b="1" dirty="0">
                  <a:solidFill>
                    <a:schemeClr val="bg1"/>
                  </a:solidFill>
                </a:rPr>
                <a:t>+15,7 %</a:t>
              </a:r>
            </a:p>
          </p:txBody>
        </p:sp>
      </p:grpSp>
      <p:sp>
        <p:nvSpPr>
          <p:cNvPr id="45" name="Footer Placeholder 2"/>
          <p:cNvSpPr txBox="1">
            <a:spLocks/>
          </p:cNvSpPr>
          <p:nvPr/>
        </p:nvSpPr>
        <p:spPr>
          <a:xfrm>
            <a:off x="4268970" y="4833728"/>
            <a:ext cx="4408305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*Indicateurs alternatifs de performance</a:t>
            </a:r>
          </a:p>
        </p:txBody>
      </p:sp>
      <p:sp>
        <p:nvSpPr>
          <p:cNvPr id="42" name="Date Placeholder 2"/>
          <p:cNvSpPr txBox="1">
            <a:spLocks/>
          </p:cNvSpPr>
          <p:nvPr/>
        </p:nvSpPr>
        <p:spPr>
          <a:xfrm>
            <a:off x="471488" y="4805779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Assemblée Générale Mixte SODEXO SA - 23 janvier 2018</a:t>
            </a:r>
            <a:endParaRPr lang="en-A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8048" y="4847669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419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23970006"/>
              </p:ext>
            </p:extLst>
          </p:nvPr>
        </p:nvGraphicFramePr>
        <p:xfrm>
          <a:off x="575556" y="1851670"/>
          <a:ext cx="7992888" cy="2809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471600" y="684133"/>
            <a:ext cx="8204400" cy="277961"/>
          </a:xfrm>
        </p:spPr>
        <p:txBody>
          <a:bodyPr/>
          <a:lstStyle/>
          <a:p>
            <a:r>
              <a:rPr lang="fr-FR" sz="1600" dirty="0">
                <a:solidFill>
                  <a:schemeClr val="accent4"/>
                </a:solidFill>
                <a:latin typeface="+mj-lt"/>
              </a:rPr>
              <a:t>Conversion (Liquidités générées par les opérations/Résultat net)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085" y="295260"/>
            <a:ext cx="8204400" cy="405702"/>
          </a:xfrm>
        </p:spPr>
        <p:txBody>
          <a:bodyPr>
            <a:normAutofit/>
          </a:bodyPr>
          <a:lstStyle/>
          <a:p>
            <a:r>
              <a:rPr lang="fr-FR" dirty="0"/>
              <a:t>Retour à UN TAUX DE </a:t>
            </a:r>
            <a:r>
              <a:rPr lang="fr-FR" i="1" dirty="0"/>
              <a:t>cash conversion </a:t>
            </a:r>
            <a:r>
              <a:rPr lang="fr-FR" dirty="0"/>
              <a:t>Supérieur à 100 % 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>
          <a:xfrm>
            <a:off x="88544" y="4842857"/>
            <a:ext cx="235646" cy="115200"/>
          </a:xfrm>
        </p:spPr>
        <p:txBody>
          <a:bodyPr/>
          <a:lstStyle/>
          <a:p>
            <a:fld id="{E917DE0E-AFB1-41FD-BC35-27DB61CA125F}" type="slidenum">
              <a:rPr lang="fr-FR" smtClean="0">
                <a:latin typeface="+mj-lt"/>
              </a:rPr>
              <a:pPr/>
              <a:t>19</a:t>
            </a:fld>
            <a:endParaRPr lang="fr-FR" dirty="0">
              <a:latin typeface="+mj-lt"/>
            </a:endParaRPr>
          </a:p>
        </p:txBody>
      </p:sp>
      <p:sp>
        <p:nvSpPr>
          <p:cNvPr id="7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136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71488" y="888932"/>
            <a:ext cx="6476776" cy="370846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sz="1400" dirty="0"/>
              <a:t>Constitution du bureau</a:t>
            </a:r>
          </a:p>
          <a:p>
            <a:pPr>
              <a:spcAft>
                <a:spcPts val="600"/>
              </a:spcAft>
            </a:pPr>
            <a:r>
              <a:rPr lang="fr-FR" sz="1400" dirty="0"/>
              <a:t>Message de Sophie Bellon, Présidente du Conseil d’Administration</a:t>
            </a:r>
          </a:p>
          <a:p>
            <a:pPr>
              <a:spcAft>
                <a:spcPts val="600"/>
              </a:spcAft>
            </a:pPr>
            <a:r>
              <a:rPr lang="fr-FR" sz="1400" dirty="0"/>
              <a:t>Message de Michel Landel, Directeur Général</a:t>
            </a:r>
          </a:p>
          <a:p>
            <a:pPr>
              <a:spcAft>
                <a:spcPts val="600"/>
              </a:spcAft>
            </a:pPr>
            <a:r>
              <a:rPr lang="fr-FR" sz="1400" dirty="0"/>
              <a:t>Revue de l’exercice 2016-2017, par Marc Rolland, Directeur Financier</a:t>
            </a:r>
          </a:p>
          <a:p>
            <a:pPr>
              <a:spcAft>
                <a:spcPts val="600"/>
              </a:spcAft>
            </a:pPr>
            <a:r>
              <a:rPr lang="fr-FR" sz="1400" dirty="0"/>
              <a:t>Gouvernement d’entreprise, film de présentation</a:t>
            </a:r>
          </a:p>
          <a:p>
            <a:pPr>
              <a:spcAft>
                <a:spcPts val="600"/>
              </a:spcAft>
            </a:pPr>
            <a:r>
              <a:rPr lang="fr-FR" sz="1400" dirty="0"/>
              <a:t>Travaux du Comité des Rémunération, </a:t>
            </a:r>
            <a:br>
              <a:rPr lang="fr-FR" sz="1400" dirty="0"/>
            </a:br>
            <a:r>
              <a:rPr lang="fr-FR" sz="1400" dirty="0"/>
              <a:t>par Cécile </a:t>
            </a:r>
            <a:r>
              <a:rPr lang="fr-FR" sz="1400" dirty="0" err="1"/>
              <a:t>Tandeau</a:t>
            </a:r>
            <a:r>
              <a:rPr lang="fr-FR" sz="1400" dirty="0"/>
              <a:t> de </a:t>
            </a:r>
            <a:r>
              <a:rPr lang="fr-FR" sz="1400" dirty="0" err="1"/>
              <a:t>Marsac</a:t>
            </a:r>
            <a:r>
              <a:rPr lang="fr-FR" sz="1400" dirty="0"/>
              <a:t>, Administratrice</a:t>
            </a:r>
          </a:p>
          <a:p>
            <a:pPr>
              <a:spcAft>
                <a:spcPts val="600"/>
              </a:spcAft>
            </a:pPr>
            <a:r>
              <a:rPr lang="fr-FR" sz="1400" dirty="0"/>
              <a:t>Présentation de Denis </a:t>
            </a:r>
            <a:r>
              <a:rPr lang="fr-FR" sz="1400" dirty="0" err="1"/>
              <a:t>Machuel</a:t>
            </a:r>
            <a:r>
              <a:rPr lang="fr-FR" sz="1400" dirty="0"/>
              <a:t>, Directeur Général Adjoint </a:t>
            </a:r>
            <a:br>
              <a:rPr lang="fr-FR" sz="1400" dirty="0"/>
            </a:br>
            <a:r>
              <a:rPr lang="fr-FR" sz="1400" dirty="0"/>
              <a:t>et Directeur Général à compter de ce jour</a:t>
            </a:r>
          </a:p>
          <a:p>
            <a:pPr>
              <a:spcAft>
                <a:spcPts val="600"/>
              </a:spcAft>
            </a:pPr>
            <a:r>
              <a:rPr lang="fr-FR" sz="1400" dirty="0"/>
              <a:t>Rapports des commissaires aux comptes</a:t>
            </a:r>
          </a:p>
          <a:p>
            <a:pPr>
              <a:spcAft>
                <a:spcPts val="600"/>
              </a:spcAft>
            </a:pPr>
            <a:r>
              <a:rPr lang="fr-FR" sz="1400" dirty="0"/>
              <a:t>Questions réponses</a:t>
            </a:r>
          </a:p>
          <a:p>
            <a:pPr>
              <a:spcAft>
                <a:spcPts val="600"/>
              </a:spcAft>
            </a:pPr>
            <a:r>
              <a:rPr lang="fr-FR" sz="1400" dirty="0"/>
              <a:t>Vote des résolutions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0852" y="4845006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816373" rtl="0" eaLnBrk="1" latinLnBrk="0" hangingPunct="1">
              <a:defRPr sz="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17DE0E-AFB1-41FD-BC35-27DB61CA125F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8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</a:p>
        </p:txBody>
      </p:sp>
    </p:spTree>
    <p:extLst>
      <p:ext uri="{BB962C8B-B14F-4D97-AF65-F5344CB8AC3E}">
        <p14:creationId xmlns:p14="http://schemas.microsoft.com/office/powerpoint/2010/main" val="266727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cap="all" spc="-60" dirty="0"/>
              <a:t>FORTES liquidités générées par les opérations </a:t>
            </a:r>
            <a:br>
              <a:rPr lang="fr-FR" cap="all" spc="-60" dirty="0"/>
            </a:br>
            <a:r>
              <a:rPr lang="fr-FR" cap="all" spc="-60" dirty="0"/>
              <a:t>et un bilan solide 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20</a:t>
            </a:fld>
            <a:endParaRPr lang="en-AU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4294967295"/>
          </p:nvPr>
        </p:nvSpPr>
        <p:spPr>
          <a:xfrm>
            <a:off x="473075" y="987574"/>
            <a:ext cx="8204200" cy="657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b="1" dirty="0">
                <a:solidFill>
                  <a:schemeClr val="accent4"/>
                </a:solidFill>
              </a:rPr>
              <a:t>Des performances financières solides</a:t>
            </a:r>
          </a:p>
          <a:p>
            <a:endParaRPr lang="fr-FR" sz="1600" b="1" dirty="0">
              <a:solidFill>
                <a:schemeClr val="accent4"/>
              </a:solidFill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66161" y="1290198"/>
            <a:ext cx="8230164" cy="3462725"/>
          </a:xfrm>
          <a:prstGeom prst="rect">
            <a:avLst/>
          </a:prstGeom>
          <a:noFill/>
          <a:ln w="12700" cap="flat" cmpd="sng" algn="ctr">
            <a:solidFill>
              <a:srgbClr val="2A295C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2574641" y="3126099"/>
            <a:ext cx="4051385" cy="230831"/>
            <a:chOff x="1447960" y="3462806"/>
            <a:chExt cx="4051385" cy="230831"/>
          </a:xfrm>
        </p:grpSpPr>
        <p:sp>
          <p:nvSpPr>
            <p:cNvPr id="35" name="Rectangle 34"/>
            <p:cNvSpPr/>
            <p:nvPr/>
          </p:nvSpPr>
          <p:spPr>
            <a:xfrm>
              <a:off x="1447960" y="3462806"/>
              <a:ext cx="3735245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srgbClr val="2A295C"/>
                  </a:solidFill>
                  <a:ea typeface="ＭＳ Ｐゴシック" charset="0"/>
                </a:rPr>
                <a:t>Dividende proposé</a:t>
              </a:r>
              <a:endParaRPr lang="fr-FR" sz="1400" baseline="30000" dirty="0">
                <a:solidFill>
                  <a:srgbClr val="2A295C"/>
                </a:solidFill>
                <a:ea typeface="ＭＳ Ｐゴシック" charset="0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4509205" y="3478193"/>
              <a:ext cx="99014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srgbClr val="2A295C"/>
                  </a:solidFill>
                  <a:ea typeface="ＭＳ Ｐゴシック" charset="0"/>
                </a:rPr>
                <a:t>2,75 €</a:t>
              </a: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2574642" y="3528425"/>
            <a:ext cx="4051384" cy="232921"/>
            <a:chOff x="1447961" y="3950914"/>
            <a:chExt cx="4051384" cy="232921"/>
          </a:xfrm>
        </p:grpSpPr>
        <p:sp>
          <p:nvSpPr>
            <p:cNvPr id="38" name="Rectangle 37"/>
            <p:cNvSpPr/>
            <p:nvPr/>
          </p:nvSpPr>
          <p:spPr>
            <a:xfrm>
              <a:off x="1447961" y="3950914"/>
              <a:ext cx="3376148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srgbClr val="2A295C"/>
                  </a:solidFill>
                  <a:ea typeface="ＭＳ Ｐゴシック" charset="0"/>
                </a:rPr>
                <a:t>Taux de distribution</a:t>
              </a:r>
              <a:r>
                <a:rPr lang="fr-FR" sz="1400" baseline="30000" dirty="0">
                  <a:solidFill>
                    <a:srgbClr val="2A295C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4509205" y="3968391"/>
              <a:ext cx="99014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srgbClr val="2A295C"/>
                  </a:solidFill>
                  <a:ea typeface="ＭＳ Ｐゴシック" charset="0"/>
                </a:rPr>
                <a:t>~50 %</a:t>
              </a: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2574642" y="3961415"/>
            <a:ext cx="4033139" cy="215444"/>
            <a:chOff x="1447961" y="4501951"/>
            <a:chExt cx="4033139" cy="215444"/>
          </a:xfrm>
        </p:grpSpPr>
        <p:sp>
          <p:nvSpPr>
            <p:cNvPr id="45" name="Rectangle 44"/>
            <p:cNvSpPr/>
            <p:nvPr/>
          </p:nvSpPr>
          <p:spPr>
            <a:xfrm>
              <a:off x="1447961" y="4501951"/>
              <a:ext cx="3376148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srgbClr val="2A295C"/>
                  </a:solidFill>
                  <a:ea typeface="ＭＳ Ｐゴシック" charset="0"/>
                </a:rPr>
                <a:t>Distribution globale</a:t>
              </a:r>
              <a:r>
                <a:rPr lang="fr-FR" sz="1400" baseline="30000" dirty="0">
                  <a:solidFill>
                    <a:srgbClr val="2A295C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772231" y="4501951"/>
              <a:ext cx="1708869" cy="215444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 dirty="0">
                  <a:solidFill>
                    <a:srgbClr val="2A295C"/>
                  </a:solidFill>
                  <a:ea typeface="ＭＳ Ｐゴシック" charset="0"/>
                </a:rPr>
                <a:t>417 M€</a:t>
              </a:r>
              <a:endParaRPr lang="fr-FR" sz="1400" b="1" spc="-100" dirty="0">
                <a:solidFill>
                  <a:srgbClr val="2A295C"/>
                </a:solidFill>
                <a:ea typeface="ＭＳ Ｐゴシック" charset="0"/>
              </a:endParaRPr>
            </a:p>
          </p:txBody>
        </p:sp>
      </p:grpSp>
      <p:sp>
        <p:nvSpPr>
          <p:cNvPr id="47" name="AutoShape 85"/>
          <p:cNvSpPr>
            <a:spLocks noChangeArrowheads="1"/>
          </p:cNvSpPr>
          <p:nvPr/>
        </p:nvSpPr>
        <p:spPr bwMode="auto">
          <a:xfrm rot="16200000">
            <a:off x="7257396" y="2783162"/>
            <a:ext cx="444369" cy="918616"/>
          </a:xfrm>
          <a:prstGeom prst="homePlate">
            <a:avLst>
              <a:gd name="adj" fmla="val 16209"/>
            </a:avLst>
          </a:prstGeom>
          <a:solidFill>
            <a:srgbClr val="FFFFFF"/>
          </a:solidFill>
          <a:ln w="9525">
            <a:solidFill>
              <a:srgbClr val="FF0000"/>
            </a:solidFill>
          </a:ln>
          <a:extLst/>
        </p:spPr>
        <p:txBody>
          <a:bodyPr vert="vert"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-20" normalizeH="0" baseline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ea typeface="ＭＳ Ｐゴシック" charset="0"/>
              </a:rPr>
              <a:t>+ 14,6 %</a:t>
            </a:r>
            <a:endParaRPr kumimoji="0" lang="fr-FR" b="0" i="0" u="none" strike="noStrike" kern="0" cap="none" spc="-20" normalizeH="0" baseline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1583669" y="4528150"/>
            <a:ext cx="781194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900" baseline="30000" dirty="0">
                <a:solidFill>
                  <a:schemeClr val="accent1"/>
                </a:solidFill>
                <a:ea typeface="ＭＳ Ｐゴシック" charset="0"/>
              </a:rPr>
              <a:t>1</a:t>
            </a:r>
            <a:r>
              <a:rPr lang="fr-FR" sz="900" dirty="0">
                <a:solidFill>
                  <a:schemeClr val="accent1"/>
                </a:solidFill>
                <a:ea typeface="ＭＳ Ｐゴシック" charset="0"/>
              </a:rPr>
              <a:t>Taux de distribution : dividende / BNPA avant éléments non récurrents* = 50 % ; dividende / BNPA publié = 57 % 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466165" y="1290198"/>
            <a:ext cx="8230161" cy="1302485"/>
          </a:xfrm>
          <a:prstGeom prst="rect">
            <a:avLst/>
          </a:prstGeom>
          <a:solidFill>
            <a:srgbClr val="2A295C"/>
          </a:solidFill>
          <a:ln>
            <a:noFill/>
          </a:ln>
        </p:spPr>
        <p:txBody>
          <a:bodyPr wrap="square" lIns="108000" tIns="108000" rIns="108000" bIns="108000" rtlCol="0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51" name="ZoneTexte 5"/>
          <p:cNvSpPr txBox="1"/>
          <p:nvPr/>
        </p:nvSpPr>
        <p:spPr>
          <a:xfrm>
            <a:off x="3315583" y="1403559"/>
            <a:ext cx="2520000" cy="10099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36000" tIns="0" rIns="36000" bIns="0" rtlCol="0" anchor="ctr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ea typeface="ＭＳ Ｐゴシック" charset="0"/>
              </a:rPr>
              <a:t>Endettement net*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ea typeface="ＭＳ Ｐゴシック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charset="0"/>
              </a:rPr>
              <a:t>611 M€</a:t>
            </a:r>
          </a:p>
        </p:txBody>
      </p:sp>
      <p:sp>
        <p:nvSpPr>
          <p:cNvPr id="52" name="ZoneTexte 6"/>
          <p:cNvSpPr txBox="1"/>
          <p:nvPr/>
        </p:nvSpPr>
        <p:spPr>
          <a:xfrm>
            <a:off x="6055611" y="1402750"/>
            <a:ext cx="2520000" cy="10099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72000" tIns="0" rIns="72000" bIns="0" rtlCol="0" anchor="ctr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ea typeface="ＭＳ Ｐゴシック" charset="0"/>
              </a:rPr>
              <a:t>Taux d’endettement net*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400" b="0" i="0" u="none" strike="noStrike" kern="1200" cap="none" spc="0" normalizeH="0" baseline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charset="0"/>
              </a:rPr>
              <a:t>17 %</a:t>
            </a:r>
          </a:p>
        </p:txBody>
      </p:sp>
      <p:sp>
        <p:nvSpPr>
          <p:cNvPr id="53" name="ZoneTexte 13"/>
          <p:cNvSpPr txBox="1"/>
          <p:nvPr/>
        </p:nvSpPr>
        <p:spPr>
          <a:xfrm>
            <a:off x="575556" y="1402750"/>
            <a:ext cx="2520000" cy="10099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36000" tIns="0" rIns="36000" bIns="0" rtlCol="0" anchor="ctr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ea typeface="ＭＳ Ｐゴシック" charset="0"/>
              </a:rPr>
              <a:t>Liquidités générées </a:t>
            </a:r>
            <a:br>
              <a:rPr kumimoji="0" lang="fr-FR" sz="1400" b="0" i="0" u="none" strike="noStrike" kern="1200" cap="none" spc="0" normalizeH="0" baseline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ea typeface="ＭＳ Ｐゴシック" charset="0"/>
              </a:rPr>
            </a:br>
            <a:r>
              <a:rPr kumimoji="0" lang="fr-FR" sz="1400" b="0" i="0" u="none" strike="noStrike" kern="1200" cap="none" spc="0" normalizeH="0" baseline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ea typeface="ＭＳ Ｐゴシック" charset="0"/>
              </a:rPr>
              <a:t>par les opérations* (LGO)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charset="0"/>
              </a:rPr>
              <a:t>887 M€</a:t>
            </a:r>
          </a:p>
        </p:txBody>
      </p:sp>
      <p:cxnSp>
        <p:nvCxnSpPr>
          <p:cNvPr id="54" name="Connecteur droit 53"/>
          <p:cNvCxnSpPr/>
          <p:nvPr/>
        </p:nvCxnSpPr>
        <p:spPr bwMode="auto">
          <a:xfrm>
            <a:off x="2591088" y="4235738"/>
            <a:ext cx="4033140" cy="13129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D3D0C9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Connecteur droit 54"/>
          <p:cNvCxnSpPr/>
          <p:nvPr/>
        </p:nvCxnSpPr>
        <p:spPr bwMode="auto">
          <a:xfrm>
            <a:off x="2574641" y="3837564"/>
            <a:ext cx="4033140" cy="0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D3D0C9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Connecteur droit 55"/>
          <p:cNvCxnSpPr/>
          <p:nvPr/>
        </p:nvCxnSpPr>
        <p:spPr bwMode="auto">
          <a:xfrm>
            <a:off x="2574641" y="3387088"/>
            <a:ext cx="4051385" cy="0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D3D0C9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riangle isocèle 48"/>
          <p:cNvSpPr/>
          <p:nvPr/>
        </p:nvSpPr>
        <p:spPr bwMode="auto">
          <a:xfrm rot="10800000">
            <a:off x="460502" y="2585657"/>
            <a:ext cx="8230162" cy="252028"/>
          </a:xfrm>
          <a:prstGeom prst="triangle">
            <a:avLst/>
          </a:prstGeom>
          <a:solidFill>
            <a:srgbClr val="2A295C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59" name="Footer Placeholder 2"/>
          <p:cNvSpPr txBox="1">
            <a:spLocks/>
          </p:cNvSpPr>
          <p:nvPr/>
        </p:nvSpPr>
        <p:spPr>
          <a:xfrm>
            <a:off x="4268970" y="4833728"/>
            <a:ext cx="4408305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*Indicateurs alternatifs de performance</a:t>
            </a:r>
          </a:p>
        </p:txBody>
      </p:sp>
      <p:sp>
        <p:nvSpPr>
          <p:cNvPr id="26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697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aphique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925074"/>
              </p:ext>
            </p:extLst>
          </p:nvPr>
        </p:nvGraphicFramePr>
        <p:xfrm>
          <a:off x="35086" y="890912"/>
          <a:ext cx="8641779" cy="432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8172401" y="745400"/>
            <a:ext cx="180020" cy="3590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gray">
          <a:xfrm>
            <a:off x="471488" y="329826"/>
            <a:ext cx="8248651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24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fr-FR" sz="2000" b="1" cap="all" dirty="0">
                <a:solidFill>
                  <a:schemeClr val="accent1"/>
                </a:solidFill>
              </a:rPr>
              <a:t>Augmentation régulière DU Dividende</a:t>
            </a:r>
          </a:p>
        </p:txBody>
      </p:sp>
      <p:sp>
        <p:nvSpPr>
          <p:cNvPr id="66" name="Espace réservé du texte 1"/>
          <p:cNvSpPr txBox="1">
            <a:spLocks/>
          </p:cNvSpPr>
          <p:nvPr/>
        </p:nvSpPr>
        <p:spPr bwMode="gray">
          <a:xfrm>
            <a:off x="471488" y="2449858"/>
            <a:ext cx="2344305" cy="28083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2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>
                <a:tab pos="1616075" algn="l"/>
                <a:tab pos="2330450" algn="l"/>
                <a:tab pos="8077200" algn="r"/>
              </a:tabLst>
              <a:defRPr sz="1800" b="0">
                <a:solidFill>
                  <a:schemeClr val="tx2"/>
                </a:solidFill>
                <a:latin typeface="+mn-lt"/>
              </a:defRPr>
            </a:lvl2pPr>
            <a:lvl3pPr marL="8969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Tx/>
              <a:buBlip>
                <a:blip r:embed="rId4"/>
              </a:buBlip>
              <a:tabLst>
                <a:tab pos="10826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</a:defRPr>
            </a:lvl3pPr>
            <a:lvl4pPr marL="1616075" indent="-17938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Tx/>
              <a:buBlip>
                <a:blip r:embed="rId4"/>
              </a:buBlip>
              <a:tabLst>
                <a:tab pos="1082675" algn="l"/>
                <a:tab pos="16160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</a:defRPr>
            </a:lvl4pPr>
            <a:lvl5pPr marL="24209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defTabSz="379413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fr-FR" sz="1600" dirty="0">
                <a:solidFill>
                  <a:schemeClr val="accent4"/>
                </a:solidFill>
              </a:rPr>
              <a:t>Dividende par action (€)</a:t>
            </a:r>
            <a:endParaRPr lang="fr-FR" sz="900" dirty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403648" y="3350684"/>
            <a:ext cx="5904656" cy="36166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fr-FR" sz="1600" b="1" dirty="0">
                <a:solidFill>
                  <a:srgbClr val="2A295C"/>
                </a:solidFill>
              </a:rPr>
              <a:t>+53 % </a:t>
            </a:r>
            <a:r>
              <a:rPr lang="fr-FR" sz="1200" b="1" dirty="0">
                <a:solidFill>
                  <a:srgbClr val="2A295C"/>
                </a:solidFill>
              </a:rPr>
              <a:t>sur 3 ans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461055" y="4576445"/>
            <a:ext cx="307072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/>
            <a:r>
              <a:rPr lang="fr-FR" sz="800" baseline="30000" dirty="0">
                <a:solidFill>
                  <a:schemeClr val="accent1"/>
                </a:solidFill>
              </a:rPr>
              <a:t>1</a:t>
            </a:r>
            <a:r>
              <a:rPr lang="fr-FR" sz="800" dirty="0">
                <a:solidFill>
                  <a:schemeClr val="accent1"/>
                </a:solidFill>
              </a:rPr>
              <a:t>A proposer à l’Assemblée Générale le 23 janvier 2018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97828" y="4842857"/>
            <a:ext cx="235646" cy="115200"/>
          </a:xfrm>
        </p:spPr>
        <p:txBody>
          <a:bodyPr/>
          <a:lstStyle/>
          <a:p>
            <a:pPr>
              <a:buClr>
                <a:srgbClr val="FF3333"/>
              </a:buClr>
              <a:defRPr/>
            </a:pPr>
            <a:fld id="{B7F77CBB-327B-4617-AF2B-C7C483288223}" type="slidenum">
              <a:rPr lang="fr-FR" smtClean="0"/>
              <a:pPr>
                <a:buClr>
                  <a:srgbClr val="FF3333"/>
                </a:buClr>
                <a:defRPr/>
              </a:pPr>
              <a:t>21</a:t>
            </a:fld>
            <a:endParaRPr lang="fr-FR" dirty="0"/>
          </a:p>
        </p:txBody>
      </p:sp>
      <p:sp>
        <p:nvSpPr>
          <p:cNvPr id="10" name="Espace réservé du texte 1"/>
          <p:cNvSpPr txBox="1">
            <a:spLocks/>
          </p:cNvSpPr>
          <p:nvPr/>
        </p:nvSpPr>
        <p:spPr bwMode="gray">
          <a:xfrm>
            <a:off x="3267970" y="714013"/>
            <a:ext cx="5409305" cy="28083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sz="2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>
                <a:tab pos="1616075" algn="l"/>
                <a:tab pos="2330450" algn="l"/>
                <a:tab pos="8077200" algn="r"/>
              </a:tabLst>
              <a:defRPr sz="1800" b="0">
                <a:solidFill>
                  <a:schemeClr val="tx2"/>
                </a:solidFill>
                <a:latin typeface="+mn-lt"/>
              </a:defRPr>
            </a:lvl2pPr>
            <a:lvl3pPr marL="8969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Tx/>
              <a:buBlip>
                <a:blip r:embed="rId4"/>
              </a:buBlip>
              <a:tabLst>
                <a:tab pos="10826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</a:defRPr>
            </a:lvl3pPr>
            <a:lvl4pPr marL="1616075" indent="-17938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Tx/>
              <a:buBlip>
                <a:blip r:embed="rId4"/>
              </a:buBlip>
              <a:tabLst>
                <a:tab pos="1082675" algn="l"/>
                <a:tab pos="16160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</a:defRPr>
            </a:lvl4pPr>
            <a:lvl5pPr marL="24209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algn="r" defTabSz="379413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fr-FR" sz="1600" dirty="0">
                <a:solidFill>
                  <a:schemeClr val="accent4"/>
                </a:solidFill>
              </a:rPr>
              <a:t>Taux de distribution (%)</a:t>
            </a:r>
            <a:endParaRPr lang="fr-FR" sz="900" dirty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12" name="ZoneTexte 1"/>
          <p:cNvSpPr txBox="1"/>
          <p:nvPr/>
        </p:nvSpPr>
        <p:spPr>
          <a:xfrm>
            <a:off x="7380288" y="1527634"/>
            <a:ext cx="1296987" cy="288032"/>
          </a:xfrm>
          <a:prstGeom prst="rect">
            <a:avLst/>
          </a:prstGeom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100" dirty="0">
                <a:solidFill>
                  <a:schemeClr val="accent1"/>
                </a:solidFill>
              </a:rPr>
              <a:t>Avant éléments </a:t>
            </a:r>
            <a:br>
              <a:rPr lang="fr-FR" sz="1100" dirty="0">
                <a:solidFill>
                  <a:schemeClr val="accent1"/>
                </a:solidFill>
              </a:rPr>
            </a:br>
            <a:r>
              <a:rPr lang="fr-FR" sz="1100" dirty="0">
                <a:solidFill>
                  <a:schemeClr val="accent1"/>
                </a:solidFill>
              </a:rPr>
              <a:t>non récurrents*</a:t>
            </a:r>
          </a:p>
        </p:txBody>
      </p:sp>
      <p:sp>
        <p:nvSpPr>
          <p:cNvPr id="13" name="ZoneTexte 1"/>
          <p:cNvSpPr txBox="1"/>
          <p:nvPr/>
        </p:nvSpPr>
        <p:spPr>
          <a:xfrm>
            <a:off x="7668343" y="1275606"/>
            <a:ext cx="1008931" cy="220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>
                <a:solidFill>
                  <a:srgbClr val="65676A"/>
                </a:solidFill>
              </a:rPr>
              <a:t>Publié</a:t>
            </a:r>
            <a:br>
              <a:rPr lang="fr-FR" sz="1050" dirty="0">
                <a:solidFill>
                  <a:srgbClr val="65676A"/>
                </a:solidFill>
              </a:rPr>
            </a:br>
            <a:endParaRPr lang="fr-FR" sz="1050" dirty="0">
              <a:solidFill>
                <a:srgbClr val="65676A"/>
              </a:solidFill>
            </a:endParaRPr>
          </a:p>
        </p:txBody>
      </p:sp>
      <p:sp>
        <p:nvSpPr>
          <p:cNvPr id="14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4268970" y="4833728"/>
            <a:ext cx="4408305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*Indicateurs alternatifs de performance</a:t>
            </a:r>
          </a:p>
        </p:txBody>
      </p:sp>
    </p:spTree>
    <p:extLst>
      <p:ext uri="{BB962C8B-B14F-4D97-AF65-F5344CB8AC3E}">
        <p14:creationId xmlns:p14="http://schemas.microsoft.com/office/powerpoint/2010/main" val="210708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cap="all" dirty="0"/>
              <a:t>Performance boursière de l’action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sz="quarter" idx="13"/>
          </p:nvPr>
        </p:nvSpPr>
        <p:spPr>
          <a:xfrm>
            <a:off x="471600" y="685171"/>
            <a:ext cx="8204400" cy="374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b="1" dirty="0">
                <a:solidFill>
                  <a:schemeClr val="accent4"/>
                </a:solidFill>
              </a:rPr>
              <a:t>Actionnaires et Performance Boursière</a:t>
            </a:r>
            <a:endParaRPr lang="en-AU" sz="1600" b="1" dirty="0">
              <a:solidFill>
                <a:schemeClr val="accent4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22</a:t>
            </a:fld>
            <a:endParaRPr lang="en-AU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71488" y="3309373"/>
            <a:ext cx="8205788" cy="75713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sz="2400" dirty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Progression de plus de</a:t>
            </a:r>
            <a:r>
              <a:rPr lang="fr-FR" sz="2400" b="1" dirty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 4,6 fois supérieure </a:t>
            </a:r>
            <a:br>
              <a:rPr lang="fr-FR" sz="2400" b="1" dirty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fr-FR" sz="2400" dirty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à celle du CAC 40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47675" y="1780802"/>
            <a:ext cx="8229599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tIns="91440" rIns="182880" bIns="91440">
            <a:spAutoFit/>
          </a:bodyPr>
          <a:lstStyle>
            <a:lvl1pPr defTabSz="18288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8288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8288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8288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8288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sz="2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Depuis sa cotation en 1983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38150" y="2533863"/>
            <a:ext cx="8239125" cy="4873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sz="2800" b="1" dirty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COURS DE L’ACTION x 63*</a:t>
            </a:r>
          </a:p>
        </p:txBody>
      </p:sp>
      <p:cxnSp>
        <p:nvCxnSpPr>
          <p:cNvPr id="11" name="Connecteur droit 10"/>
          <p:cNvCxnSpPr/>
          <p:nvPr/>
        </p:nvCxnSpPr>
        <p:spPr bwMode="auto">
          <a:xfrm>
            <a:off x="471488" y="2455624"/>
            <a:ext cx="821531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cteur droit 11"/>
          <p:cNvCxnSpPr/>
          <p:nvPr/>
        </p:nvCxnSpPr>
        <p:spPr bwMode="auto">
          <a:xfrm>
            <a:off x="471488" y="3113802"/>
            <a:ext cx="821531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632340" y="2776487"/>
            <a:ext cx="13938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rIns="0">
            <a:spAutoFit/>
          </a:bodyPr>
          <a:lstStyle>
            <a:lvl1pPr marL="174625" indent="-1746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88900" indent="-88900" eaLnBrk="1" hangingPunct="1">
              <a:spcBef>
                <a:spcPct val="50000"/>
              </a:spcBef>
            </a:pPr>
            <a:r>
              <a:rPr lang="fr-FR" sz="1400" dirty="0">
                <a:solidFill>
                  <a:schemeClr val="tx2"/>
                </a:solidFill>
              </a:rPr>
              <a:t>*</a:t>
            </a:r>
            <a:r>
              <a:rPr lang="fr-FR" sz="1000" dirty="0">
                <a:solidFill>
                  <a:schemeClr val="tx2"/>
                </a:solidFill>
              </a:rPr>
              <a:t> Au 31 août 2017</a:t>
            </a:r>
          </a:p>
        </p:txBody>
      </p:sp>
      <p:sp>
        <p:nvSpPr>
          <p:cNvPr id="15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242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cap="all" dirty="0"/>
              <a:t>Performance boursière de l’action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23</a:t>
            </a:fld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73075" y="697767"/>
            <a:ext cx="8204200" cy="277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b="1" dirty="0">
                <a:solidFill>
                  <a:schemeClr val="accent4"/>
                </a:solidFill>
              </a:rPr>
              <a:t>Actionnaires et Performance Boursière</a:t>
            </a:r>
            <a:endParaRPr lang="en-AU" sz="1600" b="1" dirty="0">
              <a:solidFill>
                <a:schemeClr val="accent4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8" y="1161088"/>
            <a:ext cx="4293416" cy="2346766"/>
          </a:xfrm>
          <a:prstGeom prst="rect">
            <a:avLst/>
          </a:prstGeom>
        </p:spPr>
      </p:pic>
      <p:sp>
        <p:nvSpPr>
          <p:cNvPr id="36" name="ZoneTexte 35"/>
          <p:cNvSpPr txBox="1"/>
          <p:nvPr>
            <p:custDataLst>
              <p:tags r:id="rId1"/>
            </p:custDataLst>
          </p:nvPr>
        </p:nvSpPr>
        <p:spPr>
          <a:xfrm>
            <a:off x="4611948" y="2175706"/>
            <a:ext cx="74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2"/>
                </a:solidFill>
              </a:rPr>
              <a:t>+ 55,9 %</a:t>
            </a:r>
            <a:endParaRPr lang="fr-FR" sz="100" b="1" dirty="0">
              <a:solidFill>
                <a:schemeClr val="accent2"/>
              </a:solidFill>
            </a:endParaRPr>
          </a:p>
        </p:txBody>
      </p:sp>
      <p:sp>
        <p:nvSpPr>
          <p:cNvPr id="37" name="ZoneTexte 36"/>
          <p:cNvSpPr txBox="1"/>
          <p:nvPr>
            <p:custDataLst>
              <p:tags r:id="rId2"/>
            </p:custDataLst>
          </p:nvPr>
        </p:nvSpPr>
        <p:spPr>
          <a:xfrm>
            <a:off x="4611948" y="2350078"/>
            <a:ext cx="6969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</a:rPr>
              <a:t>+ 49,0 %</a:t>
            </a:r>
            <a:endParaRPr lang="fr-FR" sz="100" b="1" dirty="0">
              <a:solidFill>
                <a:schemeClr val="accent1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5188012" y="2183160"/>
            <a:ext cx="7560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b="1" dirty="0">
                <a:solidFill>
                  <a:schemeClr val="accent2"/>
                </a:solidFill>
              </a:rPr>
              <a:t>Sodexo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188012" y="2375280"/>
            <a:ext cx="7560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b="1" dirty="0">
                <a:solidFill>
                  <a:srgbClr val="272E57"/>
                </a:solidFill>
              </a:rPr>
              <a:t>CAC 40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71600" y="1093810"/>
            <a:ext cx="6351265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50" b="1" dirty="0">
                <a:solidFill>
                  <a:srgbClr val="FF0000"/>
                </a:solidFill>
              </a:rPr>
              <a:t>EVOLUTION DU COURS DE L’ACTION SUR LES 5 DERNIÈRES ANNÉES</a:t>
            </a:r>
            <a:endParaRPr lang="fr-FR" sz="1050" dirty="0">
              <a:solidFill>
                <a:srgbClr val="FF0000"/>
              </a:solidFill>
            </a:endParaRPr>
          </a:p>
        </p:txBody>
      </p:sp>
      <p:sp>
        <p:nvSpPr>
          <p:cNvPr id="13" name="Espace réservé du contenu 9"/>
          <p:cNvSpPr txBox="1">
            <a:spLocks/>
          </p:cNvSpPr>
          <p:nvPr/>
        </p:nvSpPr>
        <p:spPr>
          <a:xfrm>
            <a:off x="464339" y="3638153"/>
            <a:ext cx="8204400" cy="62807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76213" indent="-176213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5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7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1"/>
              </a:buClr>
              <a:buFont typeface="Arial" pitchFamily="34" charset="0"/>
              <a:buNone/>
              <a:defRPr sz="15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/>
              </a:buClr>
            </a:pPr>
            <a:r>
              <a:rPr lang="fr-FR" sz="1400" dirty="0">
                <a:solidFill>
                  <a:srgbClr val="65676A"/>
                </a:solidFill>
              </a:rPr>
              <a:t>Au cours des </a:t>
            </a:r>
            <a:r>
              <a:rPr lang="fr-FR" sz="1400" dirty="0"/>
              <a:t>cinq </a:t>
            </a:r>
            <a:r>
              <a:rPr lang="fr-FR" sz="1400" dirty="0">
                <a:solidFill>
                  <a:srgbClr val="65676A"/>
                </a:solidFill>
              </a:rPr>
              <a:t>derniers exercices, l’action </a:t>
            </a:r>
            <a:r>
              <a:rPr lang="fr-FR" sz="1400" dirty="0"/>
              <a:t>Sodexo </a:t>
            </a:r>
            <a:r>
              <a:rPr lang="fr-FR" sz="1400" dirty="0">
                <a:solidFill>
                  <a:srgbClr val="65676A"/>
                </a:solidFill>
              </a:rPr>
              <a:t>a progressé de </a:t>
            </a:r>
            <a:r>
              <a:rPr lang="fr-FR" sz="1400" b="1" dirty="0"/>
              <a:t>+ 55,9 %</a:t>
            </a:r>
            <a:r>
              <a:rPr lang="fr-FR" sz="1400" b="1" dirty="0">
                <a:solidFill>
                  <a:schemeClr val="tx2"/>
                </a:solidFill>
              </a:rPr>
              <a:t> </a:t>
            </a:r>
            <a:br>
              <a:rPr lang="fr-FR" sz="1400" b="1" dirty="0">
                <a:solidFill>
                  <a:schemeClr val="tx2"/>
                </a:solidFill>
              </a:rPr>
            </a:br>
            <a:r>
              <a:rPr lang="fr-FR" sz="1400" dirty="0">
                <a:solidFill>
                  <a:srgbClr val="65676A"/>
                </a:solidFill>
              </a:rPr>
              <a:t>et le </a:t>
            </a:r>
            <a:r>
              <a:rPr lang="fr-FR" sz="1400" dirty="0"/>
              <a:t>CAC 40 </a:t>
            </a:r>
            <a:r>
              <a:rPr lang="fr-FR" sz="1400" dirty="0">
                <a:solidFill>
                  <a:srgbClr val="65676A"/>
                </a:solidFill>
              </a:rPr>
              <a:t>de</a:t>
            </a:r>
            <a:r>
              <a:rPr lang="fr-FR" sz="1400" dirty="0">
                <a:solidFill>
                  <a:schemeClr val="tx2"/>
                </a:solidFill>
              </a:rPr>
              <a:t> </a:t>
            </a:r>
            <a:r>
              <a:rPr lang="fr-FR" sz="1400" b="1" dirty="0"/>
              <a:t>+ 49,0%.</a:t>
            </a:r>
          </a:p>
          <a:p>
            <a:endParaRPr lang="fr-FR" sz="1400" dirty="0"/>
          </a:p>
        </p:txBody>
      </p:sp>
      <p:sp>
        <p:nvSpPr>
          <p:cNvPr id="14" name="Espace réservé du contenu 9"/>
          <p:cNvSpPr txBox="1">
            <a:spLocks/>
          </p:cNvSpPr>
          <p:nvPr/>
        </p:nvSpPr>
        <p:spPr>
          <a:xfrm>
            <a:off x="471600" y="4214919"/>
            <a:ext cx="8204400" cy="43088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76213" indent="-176213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5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7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1"/>
              </a:buClr>
              <a:buFont typeface="Arial" pitchFamily="34" charset="0"/>
              <a:buNone/>
              <a:defRPr sz="15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/>
              </a:buClr>
            </a:pPr>
            <a:r>
              <a:rPr lang="fr-FR" sz="1400" dirty="0">
                <a:solidFill>
                  <a:srgbClr val="65676A"/>
                </a:solidFill>
              </a:rPr>
              <a:t>Au cours du </a:t>
            </a:r>
            <a:r>
              <a:rPr lang="fr-FR" sz="1400" dirty="0"/>
              <a:t>dernier</a:t>
            </a:r>
            <a:r>
              <a:rPr lang="fr-FR" sz="1400" dirty="0">
                <a:solidFill>
                  <a:schemeClr val="tx2"/>
                </a:solidFill>
              </a:rPr>
              <a:t> </a:t>
            </a:r>
            <a:r>
              <a:rPr lang="fr-FR" sz="1400" dirty="0">
                <a:solidFill>
                  <a:srgbClr val="65676A"/>
                </a:solidFill>
              </a:rPr>
              <a:t>exercice social, l’action </a:t>
            </a:r>
            <a:r>
              <a:rPr lang="fr-FR" sz="1400" dirty="0"/>
              <a:t>Sodexo</a:t>
            </a:r>
            <a:r>
              <a:rPr lang="fr-FR" sz="1400" dirty="0">
                <a:solidFill>
                  <a:schemeClr val="tx2"/>
                </a:solidFill>
              </a:rPr>
              <a:t> </a:t>
            </a:r>
            <a:r>
              <a:rPr lang="fr-FR" sz="1400" dirty="0">
                <a:solidFill>
                  <a:srgbClr val="65676A"/>
                </a:solidFill>
              </a:rPr>
              <a:t>a baissé de </a:t>
            </a:r>
            <a:r>
              <a:rPr lang="fr-FR" sz="1400" b="1" dirty="0"/>
              <a:t>- 5,6 %</a:t>
            </a:r>
            <a:r>
              <a:rPr lang="fr-FR" sz="1400" dirty="0">
                <a:solidFill>
                  <a:srgbClr val="65676A"/>
                </a:solidFill>
              </a:rPr>
              <a:t>, </a:t>
            </a:r>
            <a:br>
              <a:rPr lang="fr-FR" sz="1400" dirty="0">
                <a:solidFill>
                  <a:srgbClr val="65676A"/>
                </a:solidFill>
              </a:rPr>
            </a:br>
            <a:r>
              <a:rPr lang="fr-FR" sz="1400" dirty="0">
                <a:solidFill>
                  <a:srgbClr val="65676A"/>
                </a:solidFill>
              </a:rPr>
              <a:t>le CAC 40 a enregistré une hausse de </a:t>
            </a:r>
            <a:r>
              <a:rPr lang="fr-FR" sz="1400" b="1" dirty="0"/>
              <a:t>+14,6 %.</a:t>
            </a:r>
          </a:p>
        </p:txBody>
      </p:sp>
      <p:sp>
        <p:nvSpPr>
          <p:cNvPr id="15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703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phique 9"/>
          <p:cNvGraphicFramePr/>
          <p:nvPr>
            <p:extLst/>
          </p:nvPr>
        </p:nvGraphicFramePr>
        <p:xfrm>
          <a:off x="901016" y="1851669"/>
          <a:ext cx="3240362" cy="2160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cap="all" dirty="0"/>
              <a:t>Répartition du capital et droits de vote</a:t>
            </a:r>
          </a:p>
        </p:txBody>
      </p:sp>
      <p:sp>
        <p:nvSpPr>
          <p:cNvPr id="56" name="Espace réservé du numéro de diapositive 5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24</a:t>
            </a:fld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sz="quarter" idx="4294967295"/>
          </p:nvPr>
        </p:nvSpPr>
        <p:spPr>
          <a:xfrm>
            <a:off x="473075" y="692270"/>
            <a:ext cx="8204200" cy="295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b="1" dirty="0">
                <a:solidFill>
                  <a:schemeClr val="accent4"/>
                </a:solidFill>
              </a:rPr>
              <a:t>Actionnaires et Performance Boursière</a:t>
            </a:r>
            <a:endParaRPr lang="en-AU" sz="1600" b="1" dirty="0">
              <a:solidFill>
                <a:schemeClr val="accent4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46794" y="2356922"/>
            <a:ext cx="13321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/>
              <a:t>40,4 % </a:t>
            </a:r>
            <a:r>
              <a:rPr lang="fr-FR" sz="1200" dirty="0"/>
              <a:t>Bellon SA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382563" y="3569973"/>
            <a:ext cx="13321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/>
              <a:t>1,1 % </a:t>
            </a:r>
            <a:r>
              <a:rPr lang="fr-FR" sz="1200" dirty="0"/>
              <a:t>Salariés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203848" y="3831890"/>
            <a:ext cx="162671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/>
              <a:t>1,5 % </a:t>
            </a:r>
            <a:r>
              <a:rPr lang="fr-FR" sz="1200" dirty="0"/>
              <a:t>Auto-détention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951820" y="4083918"/>
            <a:ext cx="2255000" cy="295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1200" b="1" dirty="0"/>
              <a:t>4,3 % </a:t>
            </a:r>
            <a:br>
              <a:rPr lang="fr-FR" sz="1200" b="1" dirty="0"/>
            </a:br>
            <a:r>
              <a:rPr lang="fr-FR" sz="1200" dirty="0"/>
              <a:t>Actionnaires individuels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64684" y="4083918"/>
            <a:ext cx="1551069" cy="295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fr-FR" sz="1200" b="1" dirty="0"/>
              <a:t>15,0 % </a:t>
            </a:r>
            <a:br>
              <a:rPr lang="fr-FR" sz="1200" b="1" dirty="0"/>
            </a:br>
            <a:r>
              <a:rPr lang="fr-FR" sz="1200" dirty="0"/>
              <a:t>Institutionnels français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17500" y="3003798"/>
            <a:ext cx="9407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1200" b="1" dirty="0">
                <a:solidFill>
                  <a:srgbClr val="FF0000"/>
                </a:solidFill>
              </a:rPr>
              <a:t>57,0 % </a:t>
            </a:r>
            <a:br>
              <a:rPr lang="fr-FR" sz="1200" b="1" dirty="0">
                <a:solidFill>
                  <a:srgbClr val="FF0000"/>
                </a:solidFill>
              </a:rPr>
            </a:br>
            <a:r>
              <a:rPr lang="fr-FR" sz="1200" dirty="0">
                <a:solidFill>
                  <a:srgbClr val="FF0000"/>
                </a:solidFill>
              </a:rPr>
              <a:t>Public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9786" y="2079501"/>
            <a:ext cx="133214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fr-FR" sz="1200" b="1" dirty="0"/>
              <a:t>37,7 % </a:t>
            </a:r>
            <a:r>
              <a:rPr lang="fr-FR" sz="1200" dirty="0"/>
              <a:t>Institutionnels </a:t>
            </a:r>
          </a:p>
          <a:p>
            <a:pPr algn="r">
              <a:lnSpc>
                <a:spcPct val="80000"/>
              </a:lnSpc>
            </a:pPr>
            <a:r>
              <a:rPr lang="fr-FR" sz="1200" dirty="0"/>
              <a:t>non français</a:t>
            </a:r>
          </a:p>
        </p:txBody>
      </p:sp>
      <p:sp>
        <p:nvSpPr>
          <p:cNvPr id="18" name="Arc 17"/>
          <p:cNvSpPr>
            <a:spLocks noChangeAspect="1"/>
          </p:cNvSpPr>
          <p:nvPr/>
        </p:nvSpPr>
        <p:spPr>
          <a:xfrm>
            <a:off x="1513198" y="1923678"/>
            <a:ext cx="2015999" cy="2015999"/>
          </a:xfrm>
          <a:prstGeom prst="arc">
            <a:avLst>
              <a:gd name="adj1" fmla="val 3747069"/>
              <a:gd name="adj2" fmla="val 16100187"/>
            </a:avLst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>
            <a:stCxn id="16" idx="3"/>
          </p:cNvCxnSpPr>
          <p:nvPr/>
        </p:nvCxnSpPr>
        <p:spPr>
          <a:xfrm flipV="1">
            <a:off x="1258228" y="3073348"/>
            <a:ext cx="257704" cy="115116"/>
          </a:xfrm>
          <a:prstGeom prst="straightConnector1">
            <a:avLst/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2041527" y="3687874"/>
            <a:ext cx="226217" cy="596304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1455803" y="2383192"/>
            <a:ext cx="380937" cy="184314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 flipV="1">
            <a:off x="2771775" y="3723878"/>
            <a:ext cx="108038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 flipV="1">
            <a:off x="2932074" y="3638277"/>
            <a:ext cx="199766" cy="301625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 flipV="1">
            <a:off x="3023828" y="3579862"/>
            <a:ext cx="326790" cy="96418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H="1">
            <a:off x="3247273" y="2517832"/>
            <a:ext cx="297895" cy="181174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899592" y="1492641"/>
            <a:ext cx="32145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</a:rPr>
              <a:t>ACTIONNARIAT AU 31/08/2017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788024" y="1492250"/>
            <a:ext cx="402108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</a:rPr>
              <a:t>RÉPARTITION DES DROITS DE VOTE EXERÇABLES</a:t>
            </a:r>
            <a:endParaRPr lang="fr-FR" sz="1200" dirty="0">
              <a:solidFill>
                <a:srgbClr val="FF0000"/>
              </a:solidFill>
            </a:endParaRPr>
          </a:p>
        </p:txBody>
      </p:sp>
      <p:graphicFrame>
        <p:nvGraphicFramePr>
          <p:cNvPr id="44" name="Graphique 43"/>
          <p:cNvGraphicFramePr/>
          <p:nvPr>
            <p:extLst/>
          </p:nvPr>
        </p:nvGraphicFramePr>
        <p:xfrm>
          <a:off x="5207679" y="1851669"/>
          <a:ext cx="3240362" cy="2160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ZoneTexte 44"/>
          <p:cNvSpPr txBox="1"/>
          <p:nvPr/>
        </p:nvSpPr>
        <p:spPr>
          <a:xfrm>
            <a:off x="7992380" y="2585067"/>
            <a:ext cx="7663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/>
              <a:t>55,8 % </a:t>
            </a:r>
            <a:r>
              <a:rPr lang="fr-FR" sz="1200" dirty="0"/>
              <a:t>Bellon SA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5040052" y="3866373"/>
            <a:ext cx="13321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1200" b="1" dirty="0"/>
              <a:t>1,1 % </a:t>
            </a:r>
            <a:br>
              <a:rPr lang="fr-FR" sz="1200" b="1" dirty="0"/>
            </a:br>
            <a:r>
              <a:rPr lang="fr-FR" sz="1200" dirty="0"/>
              <a:t>Salariés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4572000" y="2823778"/>
            <a:ext cx="1008112" cy="295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fr-FR" sz="1200" b="1" dirty="0"/>
              <a:t>43,1 % </a:t>
            </a:r>
            <a:br>
              <a:rPr lang="fr-FR" sz="1200" b="1" dirty="0"/>
            </a:br>
            <a:r>
              <a:rPr lang="fr-FR" sz="1200" dirty="0"/>
              <a:t>Public</a:t>
            </a:r>
          </a:p>
        </p:txBody>
      </p:sp>
      <p:cxnSp>
        <p:nvCxnSpPr>
          <p:cNvPr id="48" name="Connecteur droit avec flèche 47"/>
          <p:cNvCxnSpPr/>
          <p:nvPr/>
        </p:nvCxnSpPr>
        <p:spPr>
          <a:xfrm flipH="1">
            <a:off x="7560333" y="2787774"/>
            <a:ext cx="396043" cy="1154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V="1">
            <a:off x="6444208" y="3709632"/>
            <a:ext cx="95619" cy="302278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V="1">
            <a:off x="5652120" y="2887386"/>
            <a:ext cx="387911" cy="8400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427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6898" y="296522"/>
            <a:ext cx="8205787" cy="540060"/>
          </a:xfrm>
        </p:spPr>
        <p:txBody>
          <a:bodyPr/>
          <a:lstStyle/>
          <a:p>
            <a:r>
              <a:rPr lang="fr-FR" dirty="0"/>
              <a:t>objectifs pour l’exercice 2017-2018</a:t>
            </a:r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71600" y="681232"/>
            <a:ext cx="8204400" cy="277961"/>
          </a:xfrm>
        </p:spPr>
        <p:txBody>
          <a:bodyPr>
            <a:normAutofit/>
          </a:bodyPr>
          <a:lstStyle/>
          <a:p>
            <a:r>
              <a:rPr lang="fr-FR" sz="1600" dirty="0">
                <a:solidFill>
                  <a:schemeClr val="accent4"/>
                </a:solidFill>
              </a:rPr>
              <a:t>Perspectives</a:t>
            </a: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6220333" y="3183819"/>
            <a:ext cx="2456942" cy="1413582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72000" rIns="72000" bIns="72000" anchor="ctr"/>
          <a:lstStyle>
            <a:lvl1pPr marL="176213" indent="-176213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5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7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1"/>
              </a:buClr>
              <a:buFont typeface="Arial" pitchFamily="34" charset="0"/>
              <a:buNone/>
              <a:defRPr sz="15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600" b="1" spc="-30" dirty="0"/>
              <a:t>Marge d’exploitation maintenue</a:t>
            </a:r>
            <a:br>
              <a:rPr lang="fr-FR" sz="1600" spc="-30" dirty="0">
                <a:solidFill>
                  <a:srgbClr val="FF0000"/>
                </a:solidFill>
              </a:rPr>
            </a:br>
            <a:r>
              <a:rPr lang="fr-FR" sz="1600" b="1" spc="-30" dirty="0">
                <a:solidFill>
                  <a:srgbClr val="FF0000"/>
                </a:solidFill>
              </a:rPr>
              <a:t>à 6,5 %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100" dirty="0"/>
              <a:t>(hors effet de change)</a:t>
            </a: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6231999" y="1225168"/>
            <a:ext cx="2456946" cy="1814633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72000" rIns="72000" bIns="72000" anchor="ctr"/>
          <a:lstStyle>
            <a:defPPr>
              <a:defRPr lang="en-US"/>
            </a:defPPr>
            <a:lvl1pPr indent="0" algn="ctr">
              <a:spcBef>
                <a:spcPts val="381"/>
              </a:spcBef>
              <a:spcAft>
                <a:spcPts val="381"/>
              </a:spcAft>
              <a:buClr>
                <a:schemeClr val="accent2"/>
              </a:buClr>
              <a:buFont typeface="Wingdings" panose="05000000000000000000" pitchFamily="2" charset="2"/>
              <a:buNone/>
              <a:defRPr b="1" spc="-30">
                <a:solidFill>
                  <a:schemeClr val="accent1"/>
                </a:solidFill>
              </a:defRPr>
            </a:lvl1pPr>
            <a:lvl2pPr marL="363538" indent="-187325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500">
                <a:solidFill>
                  <a:schemeClr val="accent1"/>
                </a:solidFill>
              </a:defRPr>
            </a:lvl2pPr>
            <a:lvl3pPr marL="539750" indent="-176213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3pPr>
            <a:lvl4pPr marL="1008" indent="0">
              <a:spcBef>
                <a:spcPts val="381"/>
              </a:spcBef>
              <a:spcAft>
                <a:spcPts val="381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700" b="1" baseline="0">
                <a:solidFill>
                  <a:srgbClr val="7F7F7F"/>
                </a:solidFill>
              </a:defRPr>
            </a:lvl4pPr>
            <a:lvl5pPr marL="0" indent="0">
              <a:spcBef>
                <a:spcPts val="190"/>
              </a:spcBef>
              <a:spcAft>
                <a:spcPts val="190"/>
              </a:spcAft>
              <a:buClr>
                <a:schemeClr val="accent1"/>
              </a:buClr>
              <a:buFont typeface="Arial" pitchFamily="34" charset="0"/>
              <a:buNone/>
              <a:defRPr sz="1500" b="1" baseline="0">
                <a:solidFill>
                  <a:schemeClr val="accent2"/>
                </a:solidFill>
              </a:defRPr>
            </a:lvl5pPr>
            <a:lvl6pPr marL="2245026" indent="-204093">
              <a:spcBef>
                <a:spcPct val="20000"/>
              </a:spcBef>
              <a:buFont typeface="Arial" pitchFamily="34" charset="0"/>
              <a:buChar char="•"/>
              <a:defRPr sz="1800"/>
            </a:lvl6pPr>
            <a:lvl7pPr marL="2653212" indent="-204093">
              <a:spcBef>
                <a:spcPct val="20000"/>
              </a:spcBef>
              <a:buFont typeface="Arial" pitchFamily="34" charset="0"/>
              <a:buChar char="•"/>
              <a:defRPr sz="1800"/>
            </a:lvl7pPr>
            <a:lvl8pPr marL="3061399" indent="-204093">
              <a:spcBef>
                <a:spcPct val="20000"/>
              </a:spcBef>
              <a:buFont typeface="Arial" pitchFamily="34" charset="0"/>
              <a:buChar char="•"/>
              <a:defRPr sz="1800"/>
            </a:lvl8pPr>
            <a:lvl9pPr marL="3469585" indent="-204093">
              <a:spcBef>
                <a:spcPct val="20000"/>
              </a:spcBef>
              <a:buFont typeface="Arial" pitchFamily="34" charset="0"/>
              <a:buChar char="•"/>
              <a:defRPr sz="1800"/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dirty="0"/>
              <a:t>Croissance interne du chiffre d’affaires entre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dirty="0">
                <a:solidFill>
                  <a:srgbClr val="FF0000"/>
                </a:solidFill>
              </a:rPr>
              <a:t>2 </a:t>
            </a:r>
            <a:r>
              <a:rPr lang="fr-FR" dirty="0"/>
              <a:t>et</a:t>
            </a:r>
            <a:r>
              <a:rPr lang="fr-FR" dirty="0">
                <a:solidFill>
                  <a:srgbClr val="FF0000"/>
                </a:solidFill>
              </a:rPr>
              <a:t> 4 %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sz="1100" b="0" dirty="0"/>
              <a:t>hors impact positif  53</a:t>
            </a:r>
            <a:r>
              <a:rPr lang="fr-FR" sz="1100" b="0" baseline="30000" dirty="0"/>
              <a:t>e</a:t>
            </a:r>
            <a:r>
              <a:rPr lang="fr-FR" sz="1100" b="0" dirty="0"/>
              <a:t> semaine</a:t>
            </a:r>
          </a:p>
        </p:txBody>
      </p:sp>
      <p:sp>
        <p:nvSpPr>
          <p:cNvPr id="14" name="Flèche droite 13"/>
          <p:cNvSpPr/>
          <p:nvPr/>
        </p:nvSpPr>
        <p:spPr>
          <a:xfrm>
            <a:off x="5876850" y="1913247"/>
            <a:ext cx="288000" cy="377104"/>
          </a:xfrm>
          <a:prstGeom prst="rightArrow">
            <a:avLst>
              <a:gd name="adj1" fmla="val 50000"/>
              <a:gd name="adj2" fmla="val 157143"/>
            </a:avLst>
          </a:prstGeom>
          <a:solidFill>
            <a:schemeClr val="accent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2231740" y="1219200"/>
            <a:ext cx="3572439" cy="1820602"/>
          </a:xfrm>
          <a:prstGeom prst="rect">
            <a:avLst/>
          </a:prstGeom>
          <a:noFill/>
          <a:ln w="9525">
            <a:solidFill>
              <a:schemeClr val="bg2"/>
            </a:solidFill>
          </a:ln>
          <a:effectLst/>
          <a:extLst/>
        </p:spPr>
        <p:txBody>
          <a:bodyPr lIns="72000" tIns="72000" rIns="72000" bIns="72000" anchor="ctr">
            <a:noAutofit/>
          </a:bodyPr>
          <a:lstStyle/>
          <a:p>
            <a:pPr marL="180975" lvl="1" indent="-180975" eaLnBrk="0" hangingPunct="0">
              <a:lnSpc>
                <a:spcPct val="90000"/>
              </a:lnSpc>
              <a:spcAft>
                <a:spcPts val="600"/>
              </a:spcAft>
              <a:buClr>
                <a:schemeClr val="accent4"/>
              </a:buClr>
              <a:buSzPct val="110000"/>
              <a:buFont typeface="Wingdings" pitchFamily="2" charset="2"/>
              <a:buChar char="§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fr-FR" sz="1200" dirty="0">
                <a:solidFill>
                  <a:schemeClr val="accent1"/>
                </a:solidFill>
                <a:latin typeface="Arial" pitchFamily="34" charset="0"/>
              </a:rPr>
              <a:t>Retour à la croissance en France, </a:t>
            </a:r>
            <a:br>
              <a:rPr lang="fr-FR" sz="12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fr-FR" sz="1200" dirty="0">
                <a:solidFill>
                  <a:schemeClr val="accent1"/>
                </a:solidFill>
                <a:latin typeface="Arial" pitchFamily="34" charset="0"/>
              </a:rPr>
              <a:t>mais environnement moins favorable </a:t>
            </a:r>
            <a:br>
              <a:rPr lang="fr-FR" sz="12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fr-FR" sz="1200" dirty="0">
                <a:solidFill>
                  <a:schemeClr val="accent1"/>
                </a:solidFill>
                <a:latin typeface="Arial" pitchFamily="34" charset="0"/>
              </a:rPr>
              <a:t>en Europe du Nord</a:t>
            </a:r>
          </a:p>
          <a:p>
            <a:pPr marL="180975" lvl="1" indent="-180975" eaLnBrk="0" hangingPunct="0">
              <a:lnSpc>
                <a:spcPct val="90000"/>
              </a:lnSpc>
              <a:spcAft>
                <a:spcPts val="600"/>
              </a:spcAft>
              <a:buClr>
                <a:schemeClr val="accent4"/>
              </a:buClr>
              <a:buSzPct val="110000"/>
              <a:buFont typeface="Wingdings" pitchFamily="2" charset="2"/>
              <a:buChar char="§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fr-FR" sz="1200" dirty="0">
                <a:solidFill>
                  <a:schemeClr val="accent1"/>
                </a:solidFill>
                <a:latin typeface="Arial" pitchFamily="34" charset="0"/>
              </a:rPr>
              <a:t>Amélioration en Énergies &amp; Ressources </a:t>
            </a:r>
            <a:br>
              <a:rPr lang="fr-FR" sz="12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fr-FR" sz="1200" dirty="0">
                <a:solidFill>
                  <a:schemeClr val="accent1"/>
                </a:solidFill>
                <a:latin typeface="Arial" pitchFamily="34" charset="0"/>
              </a:rPr>
              <a:t>et poursuite de la forte croissance </a:t>
            </a:r>
            <a:br>
              <a:rPr lang="fr-FR" sz="12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fr-FR" sz="1200" dirty="0">
                <a:solidFill>
                  <a:schemeClr val="accent1"/>
                </a:solidFill>
                <a:latin typeface="Arial" pitchFamily="34" charset="0"/>
              </a:rPr>
              <a:t>des économies en développement </a:t>
            </a:r>
          </a:p>
          <a:p>
            <a:pPr marL="180975" lvl="1" indent="-180975" eaLnBrk="0" hangingPunct="0">
              <a:lnSpc>
                <a:spcPct val="90000"/>
              </a:lnSpc>
              <a:spcAft>
                <a:spcPts val="600"/>
              </a:spcAft>
              <a:buClr>
                <a:schemeClr val="accent4"/>
              </a:buClr>
              <a:buSzPct val="110000"/>
              <a:buFont typeface="Wingdings" pitchFamily="2" charset="2"/>
              <a:buChar char="§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fr-FR" sz="1200" dirty="0">
                <a:solidFill>
                  <a:schemeClr val="accent1"/>
                </a:solidFill>
                <a:latin typeface="Arial" pitchFamily="34" charset="0"/>
              </a:rPr>
              <a:t>Amérique du Nord impactée par le manque </a:t>
            </a:r>
            <a:br>
              <a:rPr lang="fr-FR" sz="12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fr-FR" sz="1200" dirty="0">
                <a:solidFill>
                  <a:schemeClr val="accent1"/>
                </a:solidFill>
                <a:latin typeface="Arial" pitchFamily="34" charset="0"/>
              </a:rPr>
              <a:t>de croissance en Éducation et en Santé </a:t>
            </a:r>
          </a:p>
        </p:txBody>
      </p:sp>
      <p:sp>
        <p:nvSpPr>
          <p:cNvPr id="22" name="Flèche droite 21"/>
          <p:cNvSpPr/>
          <p:nvPr/>
        </p:nvSpPr>
        <p:spPr>
          <a:xfrm>
            <a:off x="5868144" y="3723878"/>
            <a:ext cx="288000" cy="377104"/>
          </a:xfrm>
          <a:prstGeom prst="rightArrow">
            <a:avLst>
              <a:gd name="adj1" fmla="val 50000"/>
              <a:gd name="adj2" fmla="val 157143"/>
            </a:avLst>
          </a:prstGeom>
          <a:solidFill>
            <a:schemeClr val="accent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2231740" y="3183818"/>
            <a:ext cx="3564396" cy="1413582"/>
          </a:xfrm>
          <a:prstGeom prst="rect">
            <a:avLst/>
          </a:prstGeom>
          <a:noFill/>
          <a:ln w="9525">
            <a:solidFill>
              <a:schemeClr val="bg2"/>
            </a:solidFill>
          </a:ln>
          <a:effectLst/>
          <a:extLst/>
        </p:spPr>
        <p:txBody>
          <a:bodyPr lIns="72000" tIns="72000" rIns="72000" bIns="72000" anchor="ctr">
            <a:noAutofit/>
          </a:bodyPr>
          <a:lstStyle/>
          <a:p>
            <a:pPr marL="180975" lvl="1" indent="-180975" eaLnBrk="0" hangingPunct="0">
              <a:lnSpc>
                <a:spcPct val="90000"/>
              </a:lnSpc>
              <a:spcAft>
                <a:spcPts val="600"/>
              </a:spcAft>
              <a:buClr>
                <a:schemeClr val="accent4"/>
              </a:buClr>
              <a:buSzPct val="110000"/>
              <a:buFont typeface="Wingdings" pitchFamily="2" charset="2"/>
              <a:buChar char="§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fr-FR" sz="1200" dirty="0">
                <a:solidFill>
                  <a:schemeClr val="accent1"/>
                </a:solidFill>
                <a:latin typeface="Arial" pitchFamily="34" charset="0"/>
              </a:rPr>
              <a:t>Accélération des économies de coûts </a:t>
            </a:r>
            <a:br>
              <a:rPr lang="fr-FR" sz="12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fr-FR" sz="1200" dirty="0">
                <a:solidFill>
                  <a:schemeClr val="accent1"/>
                </a:solidFill>
                <a:latin typeface="Arial" pitchFamily="34" charset="0"/>
              </a:rPr>
              <a:t>cette année dans le cadre </a:t>
            </a:r>
            <a:br>
              <a:rPr lang="fr-FR" sz="12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fr-FR" sz="1200" dirty="0">
                <a:solidFill>
                  <a:schemeClr val="accent1"/>
                </a:solidFill>
                <a:latin typeface="Arial" pitchFamily="34" charset="0"/>
              </a:rPr>
              <a:t>du plan d’Adaptation et de Simplification</a:t>
            </a:r>
          </a:p>
          <a:p>
            <a:pPr marL="180975" lvl="1" indent="-180975" eaLnBrk="0" hangingPunct="0">
              <a:lnSpc>
                <a:spcPct val="90000"/>
              </a:lnSpc>
              <a:spcAft>
                <a:spcPts val="600"/>
              </a:spcAft>
              <a:buClr>
                <a:schemeClr val="accent4"/>
              </a:buClr>
              <a:buSzPct val="110000"/>
              <a:buFont typeface="Wingdings" pitchFamily="2" charset="2"/>
              <a:buChar char="§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fr-FR" sz="1200" dirty="0">
                <a:solidFill>
                  <a:schemeClr val="accent1"/>
                </a:solidFill>
                <a:latin typeface="Arial" pitchFamily="34" charset="0"/>
              </a:rPr>
              <a:t>Investissements significatifs </a:t>
            </a:r>
            <a:br>
              <a:rPr lang="fr-FR" sz="12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fr-FR" sz="1200" dirty="0">
                <a:solidFill>
                  <a:schemeClr val="accent1"/>
                </a:solidFill>
                <a:latin typeface="Arial" pitchFamily="34" charset="0"/>
              </a:rPr>
              <a:t>pour stimuler la croissance </a:t>
            </a: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471488" y="1219200"/>
            <a:ext cx="1652240" cy="3378200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  <a:effectLst/>
          <a:extLst/>
        </p:spPr>
        <p:txBody>
          <a:bodyPr lIns="72000" tIns="72000" rIns="72000" bIns="72000" anchor="ctr">
            <a:noAutofit/>
          </a:bodyPr>
          <a:lstStyle/>
          <a:p>
            <a:pPr eaLnBrk="0" hangingPunct="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SzPct val="11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fr-FR" sz="1200" b="1" dirty="0">
                <a:solidFill>
                  <a:schemeClr val="accent1"/>
                </a:solidFill>
                <a:latin typeface="Arial" pitchFamily="34" charset="0"/>
              </a:rPr>
              <a:t>En 2016-2017 </a:t>
            </a:r>
          </a:p>
          <a:p>
            <a:pPr marL="180975" lvl="1" indent="-180975" eaLnBrk="0" hangingPunct="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fr-FR" sz="1200" dirty="0">
                <a:solidFill>
                  <a:schemeClr val="accent1"/>
                </a:solidFill>
                <a:latin typeface="Arial" pitchFamily="34" charset="0"/>
              </a:rPr>
              <a:t>Croissance décevante </a:t>
            </a:r>
            <a:br>
              <a:rPr lang="fr-FR" sz="12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fr-FR" sz="1200" dirty="0">
                <a:solidFill>
                  <a:schemeClr val="accent1"/>
                </a:solidFill>
                <a:latin typeface="Arial" pitchFamily="34" charset="0"/>
              </a:rPr>
              <a:t>du chiffre d’affaires</a:t>
            </a:r>
          </a:p>
          <a:p>
            <a:pPr marL="180975" lvl="1" indent="-180975" eaLnBrk="0" hangingPunct="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fr-FR" sz="1200" dirty="0">
                <a:solidFill>
                  <a:schemeClr val="accent1"/>
                </a:solidFill>
                <a:latin typeface="Arial" pitchFamily="34" charset="0"/>
              </a:rPr>
              <a:t>Forte augmentation des marges</a:t>
            </a:r>
          </a:p>
          <a:p>
            <a:pPr marL="180975" lvl="1" indent="-180975" eaLnBrk="0" hangingPunct="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fr-FR" sz="1200" dirty="0">
                <a:solidFill>
                  <a:schemeClr val="accent1"/>
                </a:solidFill>
                <a:latin typeface="Arial" pitchFamily="34" charset="0"/>
              </a:rPr>
              <a:t>LGO solide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92990" y="4838019"/>
            <a:ext cx="235646" cy="115200"/>
          </a:xfrm>
        </p:spPr>
        <p:txBody>
          <a:bodyPr/>
          <a:lstStyle/>
          <a:p>
            <a:fld id="{E917DE0E-AFB1-41FD-BC35-27DB61CA125F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15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090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1600" y="686160"/>
            <a:ext cx="8204400" cy="277961"/>
          </a:xfrm>
        </p:spPr>
        <p:txBody>
          <a:bodyPr>
            <a:normAutofit/>
          </a:bodyPr>
          <a:lstStyle/>
          <a:p>
            <a:r>
              <a:rPr lang="fr-FR" sz="1600" dirty="0">
                <a:solidFill>
                  <a:schemeClr val="accent4"/>
                </a:solidFill>
              </a:rPr>
              <a:t>Perspectives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71599" y="298686"/>
            <a:ext cx="8204400" cy="405702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2A295C"/>
                </a:solidFill>
              </a:rPr>
              <a:t>objectifs à MOYEN TERME</a:t>
            </a:r>
            <a:endParaRPr lang="fr-FR" sz="1400" dirty="0"/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5256076" y="1736319"/>
            <a:ext cx="0" cy="2916325"/>
          </a:xfrm>
          <a:prstGeom prst="lin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ZoneTexte 10"/>
          <p:cNvSpPr txBox="1"/>
          <p:nvPr/>
        </p:nvSpPr>
        <p:spPr>
          <a:xfrm>
            <a:off x="474904" y="1175722"/>
            <a:ext cx="7949523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eaLnBrk="0" hangingPunct="0">
              <a:spcBef>
                <a:spcPct val="50000"/>
              </a:spcBef>
              <a:buClr>
                <a:srgbClr val="FF0000"/>
              </a:buClr>
              <a:buSzPct val="11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fr-FR" sz="1200" dirty="0">
                <a:solidFill>
                  <a:schemeClr val="accent1"/>
                </a:solidFill>
              </a:rPr>
              <a:t>Confiant dans le futur avec, </a:t>
            </a:r>
          </a:p>
          <a:p>
            <a:pPr marL="358775" lvl="1" indent="-179388" eaLnBrk="0" hangingPunct="0">
              <a:spcBef>
                <a:spcPct val="50000"/>
              </a:spcBef>
              <a:buClr>
                <a:schemeClr val="accent4"/>
              </a:buClr>
              <a:buSzPct val="110000"/>
              <a:buFont typeface="Wingdings" pitchFamily="2" charset="2"/>
              <a:buChar char="§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fr-FR" sz="1200" dirty="0">
                <a:solidFill>
                  <a:schemeClr val="accent1"/>
                </a:solidFill>
              </a:rPr>
              <a:t>Un potentiel considérable de développement de la sous-traitance dans toutes les régions et tous les segments</a:t>
            </a:r>
          </a:p>
          <a:p>
            <a:pPr marL="358775" lvl="1" indent="-179388" eaLnBrk="0" hangingPunct="0">
              <a:spcBef>
                <a:spcPct val="50000"/>
              </a:spcBef>
              <a:buClr>
                <a:schemeClr val="accent4"/>
              </a:buClr>
              <a:buSzPct val="110000"/>
              <a:buFont typeface="Wingdings" pitchFamily="2" charset="2"/>
              <a:buChar char="§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fr-FR" sz="1200" dirty="0">
                <a:solidFill>
                  <a:schemeClr val="accent1"/>
                </a:solidFill>
              </a:rPr>
              <a:t>Un fort potentiel de notre nouvelle organisation par segments mondiaux de clientèle</a:t>
            </a:r>
          </a:p>
          <a:p>
            <a:pPr marL="358775" lvl="1" indent="-179388" eaLnBrk="0" hangingPunct="0">
              <a:spcBef>
                <a:spcPct val="50000"/>
              </a:spcBef>
              <a:buClr>
                <a:schemeClr val="accent4"/>
              </a:buClr>
              <a:buSzPct val="110000"/>
              <a:buFont typeface="Wingdings" pitchFamily="2" charset="2"/>
              <a:buChar char="§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fr-FR" sz="1200" dirty="0">
                <a:solidFill>
                  <a:schemeClr val="accent1"/>
                </a:solidFill>
              </a:rPr>
              <a:t>Une accélération de nos activités de Fusions &amp; Acquisitions</a:t>
            </a:r>
          </a:p>
          <a:p>
            <a:pPr marL="358775" lvl="1" indent="-179388" eaLnBrk="0" hangingPunct="0">
              <a:spcBef>
                <a:spcPct val="50000"/>
              </a:spcBef>
              <a:buClr>
                <a:srgbClr val="FF0000"/>
              </a:buClr>
              <a:buSzPct val="110000"/>
              <a:buFont typeface="Wingdings" pitchFamily="2" charset="2"/>
              <a:buChar char="§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endParaRPr lang="fr-FR" sz="1200" dirty="0">
              <a:solidFill>
                <a:schemeClr val="accent1"/>
              </a:solidFill>
            </a:endParaRPr>
          </a:p>
          <a:p>
            <a:pPr marL="0" lvl="1" eaLnBrk="0" hangingPunct="0">
              <a:spcBef>
                <a:spcPct val="50000"/>
              </a:spcBef>
              <a:buClr>
                <a:srgbClr val="FF0000"/>
              </a:buClr>
              <a:buSzPct val="11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fr-FR" dirty="0">
                <a:solidFill>
                  <a:schemeClr val="accent2"/>
                </a:solidFill>
              </a:rPr>
              <a:t>Le Groupe confirme ses objectifs à moyen terme :</a:t>
            </a:r>
            <a:endParaRPr lang="fr-FR" sz="1800" dirty="0">
              <a:solidFill>
                <a:schemeClr val="accent2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7544" y="2967794"/>
            <a:ext cx="3492388" cy="1422158"/>
          </a:xfrm>
          <a:prstGeom prst="rightArrow">
            <a:avLst>
              <a:gd name="adj1" fmla="val 100000"/>
              <a:gd name="adj2" fmla="val 11244"/>
            </a:avLst>
          </a:prstGeom>
          <a:noFill/>
          <a:ln>
            <a:solidFill>
              <a:schemeClr val="tx2"/>
            </a:solidFill>
          </a:ln>
        </p:spPr>
        <p:txBody>
          <a:bodyPr wrap="square" lIns="72000" rIns="0" rtlCol="0" anchor="ctr">
            <a:noAutofit/>
          </a:bodyPr>
          <a:lstStyle/>
          <a:p>
            <a:r>
              <a:rPr lang="fr-FR" sz="1800" dirty="0">
                <a:solidFill>
                  <a:srgbClr val="65676A"/>
                </a:solidFill>
              </a:rPr>
              <a:t>Taux de croissance annuel moyen du </a:t>
            </a:r>
            <a:r>
              <a:rPr lang="fr-FR" sz="1800" b="1" dirty="0">
                <a:solidFill>
                  <a:schemeClr val="accent1"/>
                </a:solidFill>
              </a:rPr>
              <a:t>chiffre d’affaires </a:t>
            </a:r>
            <a:r>
              <a:rPr lang="fr-FR" sz="1800" b="1" spc="-100" dirty="0">
                <a:solidFill>
                  <a:schemeClr val="accent1"/>
                </a:solidFill>
              </a:rPr>
              <a:t>entre 4 % et 7 %</a:t>
            </a:r>
            <a:r>
              <a:rPr lang="fr-FR" sz="1800" b="1" dirty="0">
                <a:solidFill>
                  <a:schemeClr val="accent1"/>
                </a:solidFill>
              </a:rPr>
              <a:t> </a:t>
            </a:r>
            <a:r>
              <a:rPr lang="fr-FR" sz="1100" dirty="0">
                <a:solidFill>
                  <a:srgbClr val="65676A"/>
                </a:solidFill>
              </a:rPr>
              <a:t>(hors effet de change)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103948" y="2967794"/>
            <a:ext cx="4513206" cy="1422158"/>
          </a:xfrm>
          <a:prstGeom prst="rightArrow">
            <a:avLst>
              <a:gd name="adj1" fmla="val 100000"/>
              <a:gd name="adj2" fmla="val 11653"/>
            </a:avLst>
          </a:prstGeom>
          <a:noFill/>
          <a:ln>
            <a:solidFill>
              <a:schemeClr val="tx2"/>
            </a:solidFill>
          </a:ln>
        </p:spPr>
        <p:txBody>
          <a:bodyPr wrap="square" lIns="72000" rIns="0" rtlCol="0" anchor="ctr">
            <a:noAutofit/>
          </a:bodyPr>
          <a:lstStyle/>
          <a:p>
            <a:r>
              <a:rPr lang="fr-FR" sz="1800" dirty="0">
                <a:solidFill>
                  <a:srgbClr val="65676A"/>
                </a:solidFill>
              </a:rPr>
              <a:t>Progression annuelle moyenne du </a:t>
            </a:r>
            <a:r>
              <a:rPr lang="fr-FR" sz="1800" b="1" spc="-30" dirty="0">
                <a:solidFill>
                  <a:schemeClr val="accent1"/>
                </a:solidFill>
              </a:rPr>
              <a:t>résultat d’exploitation entre 8 % et 10 %</a:t>
            </a:r>
            <a:r>
              <a:rPr lang="fr-FR" sz="1100" spc="-30" dirty="0">
                <a:solidFill>
                  <a:schemeClr val="tx2"/>
                </a:solidFill>
              </a:rPr>
              <a:t> </a:t>
            </a:r>
            <a:br>
              <a:rPr lang="fr-FR" sz="1100" dirty="0">
                <a:solidFill>
                  <a:schemeClr val="tx2"/>
                </a:solidFill>
              </a:rPr>
            </a:br>
            <a:r>
              <a:rPr lang="fr-FR" sz="1100" dirty="0">
                <a:solidFill>
                  <a:srgbClr val="65676A"/>
                </a:solidFill>
              </a:rPr>
              <a:t>(hors effet de change)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92990" y="4838019"/>
            <a:ext cx="235646" cy="115200"/>
          </a:xfrm>
        </p:spPr>
        <p:txBody>
          <a:bodyPr/>
          <a:lstStyle/>
          <a:p>
            <a:fld id="{E917DE0E-AFB1-41FD-BC35-27DB61CA125F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9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95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solidFill>
            <a:srgbClr val="E1C8B4"/>
          </a:solidFill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Film de présentation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1488" y="331253"/>
            <a:ext cx="8205787" cy="442800"/>
          </a:xfrm>
        </p:spPr>
        <p:txBody>
          <a:bodyPr/>
          <a:lstStyle/>
          <a:p>
            <a:r>
              <a:rPr lang="fr-FR" sz="2000" dirty="0"/>
              <a:t>GOUVERNEMENT</a:t>
            </a:r>
            <a:r>
              <a:rPr lang="fr-FR" sz="2000" cap="all" dirty="0"/>
              <a:t> d’entreprise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3413125" y="1230728"/>
            <a:ext cx="5264150" cy="3549650"/>
          </a:xfrm>
        </p:spPr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5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88126" y="4862339"/>
            <a:ext cx="235646" cy="1152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600" b="1" dirty="0">
                <a:solidFill>
                  <a:schemeClr val="accent1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68608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n-AU" dirty="0">
                <a:solidFill>
                  <a:schemeClr val="accent1"/>
                </a:solidFill>
              </a:rPr>
              <a:t>Cécile </a:t>
            </a:r>
            <a:br>
              <a:rPr lang="en-AU" dirty="0">
                <a:solidFill>
                  <a:schemeClr val="accent1"/>
                </a:solidFill>
              </a:rPr>
            </a:br>
            <a:r>
              <a:rPr lang="en-AU" dirty="0" err="1">
                <a:solidFill>
                  <a:schemeClr val="accent1"/>
                </a:solidFill>
              </a:rPr>
              <a:t>Tandeau</a:t>
            </a:r>
            <a:r>
              <a:rPr lang="en-AU" dirty="0">
                <a:solidFill>
                  <a:schemeClr val="accent1"/>
                </a:solidFill>
              </a:rPr>
              <a:t> de </a:t>
            </a:r>
            <a:r>
              <a:rPr lang="en-AU" dirty="0" err="1">
                <a:solidFill>
                  <a:schemeClr val="accent1"/>
                </a:solidFill>
              </a:rPr>
              <a:t>Marsac</a:t>
            </a:r>
            <a:endParaRPr lang="en-AU" dirty="0">
              <a:solidFill>
                <a:schemeClr val="accent1"/>
              </a:solidFill>
            </a:endParaRPr>
          </a:p>
          <a:p>
            <a:r>
              <a:rPr lang="en-AU" b="0" dirty="0" err="1">
                <a:solidFill>
                  <a:schemeClr val="accent1"/>
                </a:solidFill>
              </a:rPr>
              <a:t>Administratrice</a:t>
            </a:r>
            <a:r>
              <a:rPr lang="en-AU" b="0" dirty="0">
                <a:solidFill>
                  <a:schemeClr val="accent1"/>
                </a:solidFill>
              </a:rPr>
              <a:t> et </a:t>
            </a:r>
            <a:r>
              <a:rPr lang="en-AU" b="0" dirty="0" err="1">
                <a:solidFill>
                  <a:schemeClr val="accent1"/>
                </a:solidFill>
              </a:rPr>
              <a:t>Présidente</a:t>
            </a:r>
            <a:r>
              <a:rPr lang="en-AU" b="0" dirty="0">
                <a:solidFill>
                  <a:schemeClr val="accent1"/>
                </a:solidFill>
              </a:rPr>
              <a:t> du </a:t>
            </a:r>
            <a:r>
              <a:rPr lang="en-AU" b="0" dirty="0" err="1">
                <a:solidFill>
                  <a:schemeClr val="accent1"/>
                </a:solidFill>
              </a:rPr>
              <a:t>Comité</a:t>
            </a:r>
            <a:r>
              <a:rPr lang="en-AU" b="0" dirty="0">
                <a:solidFill>
                  <a:schemeClr val="accent1"/>
                </a:solidFill>
              </a:rPr>
              <a:t> </a:t>
            </a:r>
            <a:br>
              <a:rPr lang="en-AU" b="0" dirty="0">
                <a:solidFill>
                  <a:schemeClr val="accent1"/>
                </a:solidFill>
              </a:rPr>
            </a:br>
            <a:r>
              <a:rPr lang="en-AU" b="0" dirty="0">
                <a:solidFill>
                  <a:schemeClr val="accent1"/>
                </a:solidFill>
              </a:rPr>
              <a:t>des </a:t>
            </a:r>
            <a:r>
              <a:rPr lang="en-AU" b="0" dirty="0" err="1">
                <a:solidFill>
                  <a:schemeClr val="accent1"/>
                </a:solidFill>
              </a:rPr>
              <a:t>Rémunérations</a:t>
            </a:r>
            <a:endParaRPr lang="en-AU" b="0" dirty="0">
              <a:solidFill>
                <a:schemeClr val="accent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1488" y="328825"/>
            <a:ext cx="8205787" cy="442800"/>
          </a:xfrm>
        </p:spPr>
        <p:txBody>
          <a:bodyPr/>
          <a:lstStyle/>
          <a:p>
            <a:r>
              <a:rPr lang="fr-FR" sz="2000" cap="all" dirty="0"/>
              <a:t>Présentation du travail du comité des rémunérations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6</a:t>
            </a:r>
          </a:p>
        </p:txBody>
      </p:sp>
      <p:sp>
        <p:nvSpPr>
          <p:cNvPr id="5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88126" y="4862339"/>
            <a:ext cx="235646" cy="1152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600" b="1" dirty="0">
                <a:solidFill>
                  <a:schemeClr val="accent1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22102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71599" y="303498"/>
            <a:ext cx="8204400" cy="540060"/>
          </a:xfrm>
        </p:spPr>
        <p:txBody>
          <a:bodyPr>
            <a:noAutofit/>
          </a:bodyPr>
          <a:lstStyle/>
          <a:p>
            <a:r>
              <a:rPr lang="fr-FR" dirty="0"/>
              <a:t>Politique de rémunération </a:t>
            </a:r>
            <a:br>
              <a:rPr lang="fr-FR" dirty="0"/>
            </a:br>
            <a:r>
              <a:rPr lang="fr-FR" dirty="0"/>
              <a:t>des Dirigeants mandataires sociaux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309" y="4840002"/>
            <a:ext cx="235646" cy="115200"/>
          </a:xfrm>
        </p:spPr>
        <p:txBody>
          <a:bodyPr/>
          <a:lstStyle/>
          <a:p>
            <a:pPr marL="0" marR="0" lvl="0" indent="0" algn="r" defTabSz="816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17DE0E-AFB1-41FD-BC35-27DB61CA125F}" type="slidenum">
              <a:rPr kumimoji="0" lang="en-AU" sz="600" b="1" i="0" u="none" strike="noStrike" kern="1200" cap="none" spc="0" normalizeH="0" baseline="0" noProof="0" smtClean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8163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AU" sz="600" b="1" i="0" u="none" strike="noStrike" kern="120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061560"/>
              </p:ext>
            </p:extLst>
          </p:nvPr>
        </p:nvGraphicFramePr>
        <p:xfrm>
          <a:off x="471488" y="1571990"/>
          <a:ext cx="8205787" cy="3025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7928">
                  <a:extLst>
                    <a:ext uri="{9D8B030D-6E8A-4147-A177-3AD203B41FA5}">
                      <a16:colId xmlns:a16="http://schemas.microsoft.com/office/drawing/2014/main" val="2630346298"/>
                    </a:ext>
                  </a:extLst>
                </a:gridCol>
                <a:gridCol w="5597859">
                  <a:extLst>
                    <a:ext uri="{9D8B030D-6E8A-4147-A177-3AD203B41FA5}">
                      <a16:colId xmlns:a16="http://schemas.microsoft.com/office/drawing/2014/main" val="1482666122"/>
                    </a:ext>
                  </a:extLst>
                </a:gridCol>
              </a:tblGrid>
              <a:tr h="360705">
                <a:tc>
                  <a:txBody>
                    <a:bodyPr/>
                    <a:lstStyle/>
                    <a:p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Conformité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endParaRPr lang="fr-FR" sz="14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avec les recommandations du Code </a:t>
                      </a:r>
                      <a:r>
                        <a:rPr kumimoji="0" lang="fr-F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Afep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-Medef</a:t>
                      </a:r>
                      <a:endParaRPr lang="fr-FR" sz="14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06558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Compétitivité </a:t>
                      </a:r>
                      <a:endParaRPr lang="fr-FR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8288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81938" algn="r"/>
                        </a:tabLst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à la fois sur le marché français (CAC-40) </a:t>
                      </a:r>
                    </a:p>
                    <a:p>
                      <a:pPr marL="0" marR="0" lvl="0" indent="0" algn="just" defTabSz="18288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881938" algn="r"/>
                        </a:tabLst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et le marché international (principaux concurrents)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15685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l" defTabSz="816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Equilibre </a:t>
                      </a:r>
                    </a:p>
                    <a:p>
                      <a:endParaRPr lang="fr-FR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just" defTabSz="18288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>
                          <a:tab pos="7881938" algn="r"/>
                        </a:tabLst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entre la partie fixe et variable</a:t>
                      </a:r>
                    </a:p>
                    <a:p>
                      <a:pPr marL="179388" marR="0" lvl="0" indent="-179388" algn="just" defTabSz="18288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>
                          <a:tab pos="7881938" algn="r"/>
                        </a:tabLst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entre les objectifs financiers et non financiers</a:t>
                      </a:r>
                      <a:endParaRPr kumimoji="0" lang="fr-FR" sz="14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rgbClr val="2A295C"/>
                        </a:solidFill>
                        <a:effectLst/>
                        <a:uLnTx/>
                        <a:uFillTx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179388" marR="0" lvl="0" indent="-179388" algn="just" defTabSz="18288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>
                          <a:tab pos="7881938" algn="r"/>
                        </a:tabLst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entre le court et le long terme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5276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Alignement des intérêts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endParaRPr lang="fr-FR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des collaborateurs, des actionnaires et des autres parties prenantes</a:t>
                      </a:r>
                      <a:endParaRPr lang="fr-FR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48055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Performance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fr-FR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Conditions de performance exigeantes, croissance rentable </a:t>
                      </a:r>
                      <a:b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et durable, alignement avec les objectifs publiés</a:t>
                      </a:r>
                      <a:endParaRPr lang="fr-FR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650143"/>
                  </a:ext>
                </a:extLst>
              </a:tr>
              <a:tr h="360705">
                <a:tc>
                  <a:txBody>
                    <a:bodyPr/>
                    <a:lstStyle/>
                    <a:p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Transparence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endParaRPr lang="fr-FR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Règles simples, lisibles et communiquées au public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585481"/>
                  </a:ext>
                </a:extLst>
              </a:tr>
            </a:tbl>
          </a:graphicData>
        </a:graphic>
      </p:graphicFrame>
      <p:sp>
        <p:nvSpPr>
          <p:cNvPr id="6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71599" y="1031930"/>
            <a:ext cx="8204400" cy="5400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6373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cap="none" dirty="0">
                <a:solidFill>
                  <a:schemeClr val="accent6"/>
                </a:solidFill>
              </a:rPr>
              <a:t>Principes généraux</a:t>
            </a:r>
          </a:p>
        </p:txBody>
      </p:sp>
    </p:spTree>
    <p:extLst>
      <p:ext uri="{BB962C8B-B14F-4D97-AF65-F5344CB8AC3E}">
        <p14:creationId xmlns:p14="http://schemas.microsoft.com/office/powerpoint/2010/main" val="82123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 anchor="b"/>
          <a:lstStyle/>
          <a:p>
            <a:r>
              <a:rPr lang="fr-FR" dirty="0"/>
              <a:t>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solidFill>
            <a:srgbClr val="E1C8B4"/>
          </a:solidFill>
        </p:spPr>
        <p:txBody>
          <a:bodyPr/>
          <a:lstStyle/>
          <a:p>
            <a:pPr marL="266700" indent="-26670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accent1"/>
                </a:solidFill>
              </a:rPr>
              <a:t>Constitution </a:t>
            </a:r>
            <a:br>
              <a:rPr lang="fr-FR" sz="1600" dirty="0">
                <a:solidFill>
                  <a:schemeClr val="accent1"/>
                </a:solidFill>
              </a:rPr>
            </a:br>
            <a:r>
              <a:rPr lang="fr-FR" sz="1600" dirty="0">
                <a:solidFill>
                  <a:schemeClr val="accent1"/>
                </a:solidFill>
              </a:rPr>
              <a:t>du Bureau</a:t>
            </a:r>
          </a:p>
          <a:p>
            <a:pPr marL="266700" indent="-26670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accent1"/>
                </a:solidFill>
              </a:rPr>
              <a:t>Feuille de présence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488" y="328825"/>
            <a:ext cx="8205787" cy="442800"/>
          </a:xfrm>
        </p:spPr>
        <p:txBody>
          <a:bodyPr/>
          <a:lstStyle/>
          <a:p>
            <a:r>
              <a:rPr lang="fr-FR" sz="2000" cap="all" dirty="0"/>
              <a:t>Constitution du Bureau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90852" y="4845006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816373" rtl="0" eaLnBrk="1" latinLnBrk="0" hangingPunct="1">
              <a:defRPr sz="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3</a:t>
            </a:r>
          </a:p>
        </p:txBody>
      </p:sp>
      <p:sp>
        <p:nvSpPr>
          <p:cNvPr id="7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</a:p>
        </p:txBody>
      </p:sp>
    </p:spTree>
    <p:extLst>
      <p:ext uri="{BB962C8B-B14F-4D97-AF65-F5344CB8AC3E}">
        <p14:creationId xmlns:p14="http://schemas.microsoft.com/office/powerpoint/2010/main" val="358889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71599" y="303498"/>
            <a:ext cx="8204400" cy="576064"/>
          </a:xfrm>
        </p:spPr>
        <p:txBody>
          <a:bodyPr>
            <a:noAutofit/>
          </a:bodyPr>
          <a:lstStyle/>
          <a:p>
            <a:r>
              <a:rPr lang="fr-FR" dirty="0"/>
              <a:t>Politique de rémunération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309" y="4840002"/>
            <a:ext cx="235646" cy="115200"/>
          </a:xfrm>
        </p:spPr>
        <p:txBody>
          <a:bodyPr/>
          <a:lstStyle/>
          <a:p>
            <a:pPr marL="0" marR="0" lvl="0" indent="0" algn="r" defTabSz="816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17DE0E-AFB1-41FD-BC35-27DB61CA125F}" type="slidenum">
              <a:rPr kumimoji="0" lang="en-AU" sz="600" b="1" i="0" u="none" strike="noStrike" kern="1200" cap="none" spc="0" normalizeH="0" baseline="0" noProof="0" smtClean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8163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AU" sz="600" b="1" i="0" u="none" strike="noStrike" kern="120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454945"/>
              </p:ext>
            </p:extLst>
          </p:nvPr>
        </p:nvGraphicFramePr>
        <p:xfrm>
          <a:off x="471488" y="1219199"/>
          <a:ext cx="8205787" cy="2826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5269">
                  <a:extLst>
                    <a:ext uri="{9D8B030D-6E8A-4147-A177-3AD203B41FA5}">
                      <a16:colId xmlns:a16="http://schemas.microsoft.com/office/drawing/2014/main" val="1131857087"/>
                    </a:ext>
                  </a:extLst>
                </a:gridCol>
                <a:gridCol w="5750518">
                  <a:extLst>
                    <a:ext uri="{9D8B030D-6E8A-4147-A177-3AD203B41FA5}">
                      <a16:colId xmlns:a16="http://schemas.microsoft.com/office/drawing/2014/main" val="1325577588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marL="0" marR="0" lvl="0" indent="0" algn="l" defTabSz="816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Eléments constitutifs</a:t>
                      </a:r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fr-FR" sz="14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Rémunération fixe annuelle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Voiture de fonction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Régimes collectifs de prévoyance et de frais de santé (mutuelle)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16014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r>
                        <a:rPr kumimoji="0" lang="fr-FR" sz="1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Aucun(e)</a:t>
                      </a:r>
                    </a:p>
                    <a:p>
                      <a:endParaRPr kumimoji="0" lang="fr-FR" sz="14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A295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fr-FR" sz="14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A295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fr-FR" sz="14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A295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Rémunération variable (ni annuelle à court terme, ni pluriannuelle)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Dispositif d’intéressement à long terme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Jetons de présence (pour sa participation aux réunions </a:t>
                      </a:r>
                      <a:b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 Conseil d’Administration ou des comités spécialisés)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Indemnité de départ en cas de cessation de son mandat social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3626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816373" rtl="0" eaLnBrk="1" latinLnBrk="0" hangingPunct="1"/>
                      <a:r>
                        <a:rPr kumimoji="0" lang="fr-FR" sz="1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Proposition </a:t>
                      </a:r>
                      <a:br>
                        <a:rPr kumimoji="0" lang="fr-FR" sz="1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fr-FR" sz="1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rémunération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675 000 euros par an</a:t>
                      </a:r>
                      <a:b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sans révision pour une période de trois ans</a:t>
                      </a:r>
                      <a:endParaRPr kumimoji="0" lang="fr-FR" sz="14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789882"/>
                  </a:ext>
                </a:extLst>
              </a:tr>
            </a:tbl>
          </a:graphicData>
        </a:graphic>
      </p:graphicFrame>
      <p:sp>
        <p:nvSpPr>
          <p:cNvPr id="6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71599" y="699542"/>
            <a:ext cx="8204400" cy="5760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6373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cap="none" dirty="0">
                <a:solidFill>
                  <a:schemeClr val="accent6"/>
                </a:solidFill>
              </a:rPr>
              <a:t>Présidente du Conseil d’Administration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08074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/>
              <a:t>Politique de rémunération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2037" y="4840002"/>
            <a:ext cx="235646" cy="115200"/>
          </a:xfrm>
        </p:spPr>
        <p:txBody>
          <a:bodyPr/>
          <a:lstStyle/>
          <a:p>
            <a:pPr marL="0" marR="0" lvl="0" indent="0" algn="r" defTabSz="816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17DE0E-AFB1-41FD-BC35-27DB61CA125F}" type="slidenum">
              <a:rPr kumimoji="0" lang="en-AU" sz="600" b="1" i="0" u="none" strike="noStrike" kern="1200" cap="none" spc="0" normalizeH="0" baseline="0" noProof="0" smtClean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8163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AU" sz="600" b="1" i="0" u="none" strike="noStrike" kern="120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903781"/>
              </p:ext>
            </p:extLst>
          </p:nvPr>
        </p:nvGraphicFramePr>
        <p:xfrm>
          <a:off x="471487" y="1219201"/>
          <a:ext cx="8205787" cy="306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2996">
                  <a:extLst>
                    <a:ext uri="{9D8B030D-6E8A-4147-A177-3AD203B41FA5}">
                      <a16:colId xmlns:a16="http://schemas.microsoft.com/office/drawing/2014/main" val="2269260332"/>
                    </a:ext>
                  </a:extLst>
                </a:gridCol>
                <a:gridCol w="6482791">
                  <a:extLst>
                    <a:ext uri="{9D8B030D-6E8A-4147-A177-3AD203B41FA5}">
                      <a16:colId xmlns:a16="http://schemas.microsoft.com/office/drawing/2014/main" val="3264301859"/>
                    </a:ext>
                  </a:extLst>
                </a:gridCol>
              </a:tblGrid>
              <a:tr h="360000">
                <a:tc rowSpan="8">
                  <a:txBody>
                    <a:bodyPr/>
                    <a:lstStyle/>
                    <a:p>
                      <a:pPr marL="0" marR="0" lvl="0" indent="0" algn="l" defTabSz="816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Eléments </a:t>
                      </a:r>
                    </a:p>
                    <a:p>
                      <a:pPr marL="0" marR="0" lvl="0" indent="0" algn="l" defTabSz="816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constitutifs </a:t>
                      </a:r>
                      <a:endParaRPr lang="fr-FR" sz="14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816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Rémunération fixe annuelle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05007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marR="0" lvl="0" indent="-179388" algn="l" defTabSz="816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Rémunération variable annuelle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51962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marR="0" lvl="0" indent="-179388" algn="l" defTabSz="816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Rémunération long terme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924168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marR="0" lvl="0" indent="-179388" algn="l" defTabSz="816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Indemnité en cas de cessation </a:t>
                      </a:r>
                      <a:r>
                        <a:rPr kumimoji="0" lang="fr-FR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mandat</a:t>
                      </a:r>
                    </a:p>
                    <a:p>
                      <a:pPr marL="179388" marR="0" lvl="0" indent="-179388" algn="l" defTabSz="816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Engagement de non-concurrence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062744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Régime de retraite supplémentaire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21631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marR="0" lvl="0" indent="-179388" algn="l" defTabSz="816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Voiture de fonction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28517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marR="0" lvl="0" indent="-179388" algn="l" defTabSz="816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Régimes collectifs de prévoyance et de frais de santé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020154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marR="0" lvl="0" indent="-179388" algn="l" defTabSz="816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>
                          <a:tab pos="179388" algn="l"/>
                        </a:tabLst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Assurance chômage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627545"/>
                  </a:ext>
                </a:extLst>
              </a:tr>
            </a:tbl>
          </a:graphicData>
        </a:graphic>
      </p:graphicFrame>
      <p:sp>
        <p:nvSpPr>
          <p:cNvPr id="8" name="Accolade fermante 7"/>
          <p:cNvSpPr/>
          <p:nvPr/>
        </p:nvSpPr>
        <p:spPr>
          <a:xfrm>
            <a:off x="5796136" y="2355726"/>
            <a:ext cx="207715" cy="396044"/>
          </a:xfrm>
          <a:prstGeom prst="rightBrace">
            <a:avLst/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816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12160" y="2427734"/>
            <a:ext cx="25639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16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Maximum de 24 mois de salaire fixe </a:t>
            </a:r>
          </a:p>
        </p:txBody>
      </p:sp>
      <p:sp>
        <p:nvSpPr>
          <p:cNvPr id="10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71599" y="678212"/>
            <a:ext cx="8204400" cy="4057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6373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cap="none" dirty="0">
                <a:solidFill>
                  <a:schemeClr val="accent6"/>
                </a:solidFill>
              </a:rPr>
              <a:t>Directeur Général</a:t>
            </a:r>
            <a:br>
              <a:rPr lang="fr-FR" sz="1600" cap="none" dirty="0">
                <a:solidFill>
                  <a:schemeClr val="accent6"/>
                </a:solidFill>
              </a:rPr>
            </a:br>
            <a:endParaRPr lang="fr-FR" sz="1600" cap="none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2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71599" y="303498"/>
            <a:ext cx="8204400" cy="648072"/>
          </a:xfrm>
        </p:spPr>
        <p:txBody>
          <a:bodyPr>
            <a:noAutofit/>
          </a:bodyPr>
          <a:lstStyle/>
          <a:p>
            <a:r>
              <a:rPr lang="fr-FR" dirty="0"/>
              <a:t>Politique de rémunération Directeur Général</a:t>
            </a:r>
            <a:br>
              <a:rPr lang="fr-FR" dirty="0"/>
            </a:br>
            <a:r>
              <a:rPr lang="fr-FR" dirty="0"/>
              <a:t>Exercice 2017-2018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309" y="4840002"/>
            <a:ext cx="235646" cy="115200"/>
          </a:xfrm>
        </p:spPr>
        <p:txBody>
          <a:bodyPr/>
          <a:lstStyle/>
          <a:p>
            <a:pPr marL="0" marR="0" lvl="0" indent="0" algn="r" defTabSz="816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17DE0E-AFB1-41FD-BC35-27DB61CA125F}" type="slidenum">
              <a:rPr kumimoji="0" lang="en-AU" sz="600" b="1" i="0" u="none" strike="noStrike" kern="1200" cap="none" spc="0" normalizeH="0" baseline="0" noProof="0" smtClean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8163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AU" sz="600" b="1" i="0" u="none" strike="noStrike" kern="120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351639"/>
              </p:ext>
            </p:extLst>
          </p:nvPr>
        </p:nvGraphicFramePr>
        <p:xfrm>
          <a:off x="471488" y="1492250"/>
          <a:ext cx="8205787" cy="16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0255">
                  <a:extLst>
                    <a:ext uri="{9D8B030D-6E8A-4147-A177-3AD203B41FA5}">
                      <a16:colId xmlns:a16="http://schemas.microsoft.com/office/drawing/2014/main" val="3230420954"/>
                    </a:ext>
                  </a:extLst>
                </a:gridCol>
                <a:gridCol w="6255532">
                  <a:extLst>
                    <a:ext uri="{9D8B030D-6E8A-4147-A177-3AD203B41FA5}">
                      <a16:colId xmlns:a16="http://schemas.microsoft.com/office/drawing/2014/main" val="389754722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Michel Landel </a:t>
                      </a:r>
                      <a:endParaRPr lang="fr-FR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Base de 933 400 euros calculée au </a:t>
                      </a:r>
                      <a:r>
                        <a:rPr kumimoji="0" lang="fr-FR" sz="1400" b="0" i="1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prorata </a:t>
                      </a:r>
                      <a:r>
                        <a:rPr kumimoji="0" lang="fr-FR" sz="1400" b="0" i="1" u="sng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temporis</a:t>
                      </a: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pour la période du 1</a:t>
                      </a:r>
                      <a:r>
                        <a:rPr kumimoji="0" lang="fr-FR" sz="1400" b="0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septembre 2017 au 23 janvier 2018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14545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Denis </a:t>
                      </a:r>
                      <a:r>
                        <a:rPr kumimoji="0" lang="fr-FR" sz="14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Machuel</a:t>
                      </a:r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Base de 900 000 euros, calculée au </a:t>
                      </a:r>
                      <a:r>
                        <a:rPr kumimoji="0" lang="fr-FR" sz="1400" b="0" i="1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prorata </a:t>
                      </a:r>
                      <a:r>
                        <a:rPr kumimoji="0" lang="fr-FR" sz="1400" b="0" i="1" u="sng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temporis</a:t>
                      </a: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pour la période du 24 janvier 2018 au 31 août 2018</a:t>
                      </a:r>
                      <a:endParaRPr lang="fr-FR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65293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16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Les deux approuvées par le Conseil d’administration aujourd’hui 23 janvier 2018</a:t>
                      </a:r>
                      <a:endParaRPr lang="fr-FR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409800"/>
                  </a:ext>
                </a:extLst>
              </a:tr>
            </a:tbl>
          </a:graphicData>
        </a:graphic>
      </p:graphicFrame>
      <p:sp>
        <p:nvSpPr>
          <p:cNvPr id="6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71599" y="1023578"/>
            <a:ext cx="8204400" cy="3240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6373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cap="none" dirty="0">
                <a:solidFill>
                  <a:schemeClr val="accent6"/>
                </a:solidFill>
              </a:rPr>
              <a:t>Rémunération fixe annuelle</a:t>
            </a:r>
          </a:p>
        </p:txBody>
      </p:sp>
    </p:spTree>
    <p:extLst>
      <p:ext uri="{BB962C8B-B14F-4D97-AF65-F5344CB8AC3E}">
        <p14:creationId xmlns:p14="http://schemas.microsoft.com/office/powerpoint/2010/main" val="52481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305737"/>
            <a:ext cx="8200456" cy="357801"/>
          </a:xfrm>
        </p:spPr>
        <p:txBody>
          <a:bodyPr>
            <a:noAutofit/>
          </a:bodyPr>
          <a:lstStyle/>
          <a:p>
            <a:r>
              <a:rPr lang="fr-FR" dirty="0"/>
              <a:t>Politique de rémunération Directeur Général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2037" y="4840002"/>
            <a:ext cx="235646" cy="115200"/>
          </a:xfrm>
        </p:spPr>
        <p:txBody>
          <a:bodyPr/>
          <a:lstStyle/>
          <a:p>
            <a:pPr marL="0" marR="0" lvl="0" indent="0" algn="r" defTabSz="816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17DE0E-AFB1-41FD-BC35-27DB61CA125F}" type="slidenum">
              <a:rPr kumimoji="0" lang="en-AU" sz="600" b="1" i="0" u="none" strike="noStrike" kern="1200" cap="none" spc="0" normalizeH="0" baseline="0" noProof="0" smtClean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8163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AU" sz="600" b="1" i="0" u="none" strike="noStrike" kern="120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99143"/>
              </p:ext>
            </p:extLst>
          </p:nvPr>
        </p:nvGraphicFramePr>
        <p:xfrm>
          <a:off x="471488" y="1219200"/>
          <a:ext cx="8205787" cy="320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8742">
                  <a:extLst>
                    <a:ext uri="{9D8B030D-6E8A-4147-A177-3AD203B41FA5}">
                      <a16:colId xmlns:a16="http://schemas.microsoft.com/office/drawing/2014/main" val="2449802918"/>
                    </a:ext>
                  </a:extLst>
                </a:gridCol>
                <a:gridCol w="6257045">
                  <a:extLst>
                    <a:ext uri="{9D8B030D-6E8A-4147-A177-3AD203B41FA5}">
                      <a16:colId xmlns:a16="http://schemas.microsoft.com/office/drawing/2014/main" val="923241414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70 %</a:t>
                      </a:r>
                      <a:endParaRPr lang="fr-FR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 des objectifs </a:t>
                      </a:r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financiers </a:t>
                      </a:r>
                    </a:p>
                    <a:p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(chiffre d’affaires, résultat opérationnel, résultat net part du Groupe, </a:t>
                      </a:r>
                      <a:b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liquidités générées par les opérations)</a:t>
                      </a:r>
                      <a:endParaRPr lang="fr-FR" sz="1400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798007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30 %</a:t>
                      </a:r>
                      <a:endParaRPr lang="fr-FR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16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 des objectifs </a:t>
                      </a:r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 financiers </a:t>
                      </a:r>
                    </a:p>
                    <a:p>
                      <a:pPr marL="0" marR="0" lvl="0" indent="0" algn="l" defTabSz="816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(santé et sécurité, enquête d’engagement des collaborateurs, </a:t>
                      </a:r>
                      <a:b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objectifs individuels)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374291"/>
                  </a:ext>
                </a:extLst>
              </a:tr>
              <a:tr h="1332000">
                <a:tc>
                  <a:txBody>
                    <a:bodyPr/>
                    <a:lstStyle/>
                    <a:p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Exercice 2017-2018 </a:t>
                      </a:r>
                      <a:endParaRPr lang="fr-FR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1" indent="-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100 % de la prime d’objectifs </a:t>
                      </a:r>
                      <a:r>
                        <a:rPr kumimoji="0" lang="fr-FR" sz="14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lorsque </a:t>
                      </a: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les objectifs sont atteints</a:t>
                      </a:r>
                    </a:p>
                    <a:p>
                      <a:pPr marL="179388" marR="0" lvl="1" indent="-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150 % de la prime d’objectifs </a:t>
                      </a:r>
                      <a:r>
                        <a:rPr kumimoji="0" lang="fr-FR" sz="14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lorsque</a:t>
                      </a: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les objectifs sont dépassés</a:t>
                      </a:r>
                    </a:p>
                    <a:p>
                      <a:pPr marL="179388" marR="0" lvl="1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200 % de la prime d’objectifs </a:t>
                      </a:r>
                      <a:r>
                        <a:rPr kumimoji="0" lang="fr-FR" sz="14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lorsque</a:t>
                      </a: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l’ensemble des objectifs </a:t>
                      </a:r>
                      <a:b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sont atteints et qu’il y a un dépassement d’un seuil </a:t>
                      </a:r>
                      <a:b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encore plus élevé du résultat opérationnel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72369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816373" rtl="0" eaLnBrk="1" latinLnBrk="0" hangingPunct="1"/>
                      <a:r>
                        <a:rPr kumimoji="0" lang="fr-FR" sz="1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Plafond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1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200 % de la rémunération fixe</a:t>
                      </a:r>
                      <a:endParaRPr kumimoji="0" lang="fr-FR" sz="14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680354"/>
                  </a:ext>
                </a:extLst>
              </a:tr>
            </a:tbl>
          </a:graphicData>
        </a:graphic>
      </p:graphicFrame>
      <p:sp>
        <p:nvSpPr>
          <p:cNvPr id="6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71488" y="682550"/>
            <a:ext cx="8200456" cy="2690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6373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cap="none" dirty="0">
                <a:solidFill>
                  <a:schemeClr val="accent6"/>
                </a:solidFill>
              </a:rPr>
              <a:t>Rémunération variable annuelle (prime d’objectifs)</a:t>
            </a:r>
          </a:p>
        </p:txBody>
      </p:sp>
    </p:spTree>
    <p:extLst>
      <p:ext uri="{BB962C8B-B14F-4D97-AF65-F5344CB8AC3E}">
        <p14:creationId xmlns:p14="http://schemas.microsoft.com/office/powerpoint/2010/main" val="239792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71599" y="303498"/>
            <a:ext cx="8204400" cy="612068"/>
          </a:xfrm>
        </p:spPr>
        <p:txBody>
          <a:bodyPr>
            <a:noAutofit/>
          </a:bodyPr>
          <a:lstStyle/>
          <a:p>
            <a:r>
              <a:rPr lang="fr-FR" dirty="0"/>
              <a:t>Politique de rémunération Directeur Général </a:t>
            </a:r>
            <a:br>
              <a:rPr lang="fr-FR" dirty="0"/>
            </a:br>
            <a:r>
              <a:rPr lang="fr-FR" dirty="0"/>
              <a:t>(Denis </a:t>
            </a:r>
            <a:r>
              <a:rPr lang="fr-FR" dirty="0" err="1"/>
              <a:t>Machuel</a:t>
            </a:r>
            <a:r>
              <a:rPr lang="fr-FR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2037" y="4840002"/>
            <a:ext cx="235646" cy="115200"/>
          </a:xfrm>
        </p:spPr>
        <p:txBody>
          <a:bodyPr/>
          <a:lstStyle/>
          <a:p>
            <a:pPr marL="0" marR="0" lvl="0" indent="0" algn="r" defTabSz="816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17DE0E-AFB1-41FD-BC35-27DB61CA125F}" type="slidenum">
              <a:rPr kumimoji="0" lang="en-AU" sz="600" b="1" i="0" u="none" strike="noStrike" kern="1200" cap="none" spc="0" normalizeH="0" baseline="0" noProof="0" smtClean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8163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AU" sz="600" b="1" i="0" u="none" strike="noStrike" kern="120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512453"/>
              </p:ext>
            </p:extLst>
          </p:nvPr>
        </p:nvGraphicFramePr>
        <p:xfrm>
          <a:off x="471597" y="1492250"/>
          <a:ext cx="8205678" cy="30674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2211">
                  <a:extLst>
                    <a:ext uri="{9D8B030D-6E8A-4147-A177-3AD203B41FA5}">
                      <a16:colId xmlns:a16="http://schemas.microsoft.com/office/drawing/2014/main" val="1661201967"/>
                    </a:ext>
                  </a:extLst>
                </a:gridCol>
                <a:gridCol w="5833467">
                  <a:extLst>
                    <a:ext uri="{9D8B030D-6E8A-4147-A177-3AD203B41FA5}">
                      <a16:colId xmlns:a16="http://schemas.microsoft.com/office/drawing/2014/main" val="3284347130"/>
                    </a:ext>
                  </a:extLst>
                </a:gridCol>
              </a:tblGrid>
              <a:tr h="356246">
                <a:tc>
                  <a:txBody>
                    <a:bodyPr/>
                    <a:lstStyle/>
                    <a:p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Exclusivement</a:t>
                      </a:r>
                      <a:endParaRPr lang="fr-FR" sz="14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actions de performance</a:t>
                      </a:r>
                      <a:endParaRPr lang="fr-FR" sz="1400" b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30747"/>
                  </a:ext>
                </a:extLst>
              </a:tr>
              <a:tr h="534370">
                <a:tc>
                  <a:txBody>
                    <a:bodyPr/>
                    <a:lstStyle/>
                    <a:p>
                      <a:pPr marL="0" algn="l" defTabSz="816373" rtl="0" eaLnBrk="1" latinLnBrk="0" hangingPunct="1"/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Conditions de présence </a:t>
                      </a:r>
                    </a:p>
                    <a:p>
                      <a:pPr marL="0" algn="l" defTabSz="816373" rtl="0" eaLnBrk="1" latinLnBrk="0" hangingPunct="1"/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et de performance </a:t>
                      </a:r>
                      <a:endParaRPr kumimoji="0" lang="fr-FR" sz="14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A295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16373" rtl="0" eaLnBrk="1" latinLnBrk="0" hangingPunct="1"/>
                      <a:r>
                        <a:rPr kumimoji="0" lang="fr-FR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 une période de 4 ans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17315"/>
                  </a:ext>
                </a:extLst>
              </a:tr>
              <a:tr h="1072472">
                <a:tc>
                  <a:txBody>
                    <a:bodyPr/>
                    <a:lstStyle/>
                    <a:p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Critères de performance </a:t>
                      </a:r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liés </a:t>
                      </a: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aux </a:t>
                      </a:r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priorités stratégiques du Groupe</a:t>
                      </a:r>
                      <a:endParaRPr lang="fr-FR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Pour le </a:t>
                      </a:r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plan d’avril 2018 :</a:t>
                      </a:r>
                    </a:p>
                    <a:p>
                      <a:pPr marL="179388" marR="0" lvl="1" indent="-179388" algn="just" defTabSz="9413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>
                          <a:tab pos="3317875" algn="l"/>
                        </a:tabLst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Performance</a:t>
                      </a:r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économique :	</a:t>
                      </a: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pour</a:t>
                      </a:r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50 % </a:t>
                      </a: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 actions</a:t>
                      </a:r>
                      <a:endParaRPr kumimoji="0" lang="fr-FR" sz="1400" b="0" i="0" u="none" strike="sngStrike" kern="0" cap="none" spc="0" normalizeH="0" baseline="0" noProof="0" dirty="0">
                        <a:ln>
                          <a:noFill/>
                        </a:ln>
                        <a:solidFill>
                          <a:srgbClr val="2A295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9388" marR="0" lvl="1" indent="-179388" algn="just" defTabSz="9413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>
                          <a:tab pos="3317875" algn="l"/>
                        </a:tabLst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Performance</a:t>
                      </a:r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boursière :	</a:t>
                      </a: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pour </a:t>
                      </a:r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30 % </a:t>
                      </a: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 actions</a:t>
                      </a:r>
                      <a:endParaRPr kumimoji="0" lang="fr-FR" sz="1400" b="0" i="0" u="none" strike="sngStrike" kern="0" cap="none" spc="0" normalizeH="0" baseline="0" noProof="0" dirty="0">
                        <a:ln>
                          <a:noFill/>
                        </a:ln>
                        <a:solidFill>
                          <a:srgbClr val="2A295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9388" marR="0" lvl="1" indent="-179388" algn="just" defTabSz="9413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>
                          <a:tab pos="3317875" algn="l"/>
                        </a:tabLst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Performance</a:t>
                      </a:r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sociale </a:t>
                      </a: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</a:t>
                      </a:r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l’entreprise :	</a:t>
                      </a: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pour </a:t>
                      </a:r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20 % </a:t>
                      </a: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 actions</a:t>
                      </a:r>
                      <a:endParaRPr kumimoji="0" lang="fr-FR" sz="1400" b="0" i="0" u="none" strike="sngStrike" kern="0" cap="none" spc="0" normalizeH="0" baseline="0" noProof="0" dirty="0">
                        <a:ln>
                          <a:noFill/>
                        </a:ln>
                        <a:solidFill>
                          <a:srgbClr val="2A295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356237"/>
                  </a:ext>
                </a:extLst>
              </a:tr>
              <a:tr h="1104364">
                <a:tc>
                  <a:txBody>
                    <a:bodyPr/>
                    <a:lstStyle/>
                    <a:p>
                      <a:pPr marL="0" algn="l" defTabSz="816373" rtl="0" eaLnBrk="1" latinLnBrk="0" hangingPunct="1"/>
                      <a:r>
                        <a:rPr kumimoji="0" lang="fr-FR" sz="1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Plafond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816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150 % </a:t>
                      </a: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sa </a:t>
                      </a:r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rémunération totale annuelle </a:t>
                      </a:r>
                      <a:b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(fixe et variable à objectifs atteints) et </a:t>
                      </a:r>
                    </a:p>
                    <a:p>
                      <a:pPr marL="179388" marR="0" lvl="0" indent="-179388" algn="l" defTabSz="816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5 % </a:t>
                      </a: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l’ensemble </a:t>
                      </a: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 </a:t>
                      </a:r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actions attribuées gratuitement </a:t>
                      </a:r>
                      <a:b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fr-F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 cours de </a:t>
                      </a:r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A295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l’exercice</a:t>
                      </a:r>
                      <a:endParaRPr lang="fr-FR" sz="1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782186"/>
                  </a:ext>
                </a:extLst>
              </a:tr>
            </a:tbl>
          </a:graphicData>
        </a:graphic>
      </p:graphicFrame>
      <p:sp>
        <p:nvSpPr>
          <p:cNvPr id="6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71599" y="1022242"/>
            <a:ext cx="8204400" cy="2533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6373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cap="none" dirty="0">
                <a:solidFill>
                  <a:schemeClr val="accent6"/>
                </a:solidFill>
              </a:rPr>
              <a:t>Rémunération long terme</a:t>
            </a:r>
            <a:br>
              <a:rPr lang="fr-FR" sz="1600" cap="none" dirty="0">
                <a:solidFill>
                  <a:schemeClr val="accent6"/>
                </a:solidFill>
              </a:rPr>
            </a:br>
            <a:endParaRPr lang="fr-FR" sz="1600" cap="none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3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1600" y="686143"/>
            <a:ext cx="8204400" cy="277961"/>
          </a:xfrm>
        </p:spPr>
        <p:txBody>
          <a:bodyPr>
            <a:normAutofit/>
          </a:bodyPr>
          <a:lstStyle/>
          <a:p>
            <a:r>
              <a:rPr lang="fr-FR" sz="1600" dirty="0">
                <a:solidFill>
                  <a:schemeClr val="accent6"/>
                </a:solidFill>
              </a:rPr>
              <a:t>Exercice 2016-2017</a:t>
            </a:r>
            <a:endParaRPr lang="en-AU" sz="1600" dirty="0">
              <a:solidFill>
                <a:schemeClr val="accent6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Rémunération de Sophie Bellon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2037" y="4840002"/>
            <a:ext cx="235646" cy="115200"/>
          </a:xfrm>
        </p:spPr>
        <p:txBody>
          <a:bodyPr/>
          <a:lstStyle/>
          <a:p>
            <a:pPr marL="0" marR="0" lvl="0" indent="0" algn="r" defTabSz="816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17DE0E-AFB1-41FD-BC35-27DB61CA125F}" type="slidenum">
              <a:rPr kumimoji="0" lang="en-AU" sz="600" b="1" i="0" u="none" strike="noStrike" kern="1200" cap="none" spc="0" normalizeH="0" baseline="0" noProof="0" smtClean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8163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AU" sz="600" b="1" i="0" u="none" strike="noStrike" kern="120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69106" y="1219200"/>
            <a:ext cx="8205788" cy="167738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square" lIns="182880" tIns="91440" rIns="182880" bIns="91440">
            <a:spAutoFit/>
          </a:bodyPr>
          <a:lstStyle/>
          <a:p>
            <a:pPr defTabSz="18288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7881938" algn="r"/>
              </a:tabLst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Sophie </a:t>
            </a:r>
            <a:r>
              <a:rPr lang="fr-FR" sz="2000" b="1" dirty="0">
                <a:solidFill>
                  <a:srgbClr val="2A295C"/>
                </a:solidFill>
                <a:ea typeface="Arial Unicode MS" pitchFamily="34" charset="-128"/>
                <a:cs typeface="Arial Unicode MS" pitchFamily="34" charset="-128"/>
              </a:rPr>
              <a:t>Bellon	551 829 €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1828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81938" algn="r"/>
              </a:tabLst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Présidente du Conseil d’Administration</a:t>
            </a:r>
          </a:p>
          <a:p>
            <a:pPr marL="0" marR="0" lvl="0" indent="0" algn="l" defTabSz="1828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81938" algn="r"/>
              </a:tabLst>
              <a:defRPr/>
            </a:pP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  <a:p>
            <a:pPr marL="179388" lvl="0" indent="-179388" defTabSz="9144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673"/>
              </a:buClr>
              <a:buSzPct val="100000"/>
              <a:buFont typeface="Wingdings" pitchFamily="2" charset="2"/>
              <a:buChar char="§"/>
              <a:tabLst>
                <a:tab pos="1082675" algn="l"/>
                <a:tab pos="1616075" algn="l"/>
                <a:tab pos="2149475" algn="l"/>
                <a:tab pos="8077200" algn="r"/>
              </a:tabLst>
              <a:defRPr/>
            </a:pPr>
            <a:r>
              <a:rPr lang="fr-FR" kern="0" dirty="0">
                <a:solidFill>
                  <a:srgbClr val="2A295C"/>
                </a:solidFill>
                <a:ea typeface="ＭＳ Ｐゴシック" pitchFamily="34" charset="-128"/>
              </a:rPr>
              <a:t>Rémunération fixe payée par Sodexo	550 000 €</a:t>
            </a:r>
          </a:p>
          <a:p>
            <a:pPr marL="179388" lvl="0" indent="-179388" defTabSz="9144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673"/>
              </a:buClr>
              <a:buSzPct val="100000"/>
              <a:buFont typeface="Wingdings" pitchFamily="2" charset="2"/>
              <a:buChar char="§"/>
              <a:tabLst>
                <a:tab pos="1082675" algn="l"/>
                <a:tab pos="1616075" algn="l"/>
                <a:tab pos="2149475" algn="l"/>
                <a:tab pos="8077200" algn="r"/>
              </a:tabLst>
              <a:defRPr/>
            </a:pPr>
            <a:r>
              <a:rPr lang="fr-FR" kern="0" dirty="0">
                <a:solidFill>
                  <a:srgbClr val="2A295C"/>
                </a:solidFill>
                <a:ea typeface="ＭＳ Ｐゴシック" pitchFamily="34" charset="-128"/>
              </a:rPr>
              <a:t>Avantages en nature (voiture de fonction)	1 829 €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501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1600" y="691857"/>
            <a:ext cx="8204400" cy="277961"/>
          </a:xfrm>
        </p:spPr>
        <p:txBody>
          <a:bodyPr>
            <a:normAutofit/>
          </a:bodyPr>
          <a:lstStyle/>
          <a:p>
            <a:r>
              <a:rPr lang="fr-FR" sz="1600" dirty="0">
                <a:solidFill>
                  <a:schemeClr val="accent6"/>
                </a:solidFill>
              </a:rPr>
              <a:t>Exercice 2016-2017</a:t>
            </a:r>
            <a:endParaRPr lang="en-AU" sz="1600" dirty="0">
              <a:solidFill>
                <a:schemeClr val="accent6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Rémunération de Michel Landel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2037" y="4840002"/>
            <a:ext cx="235646" cy="115200"/>
          </a:xfrm>
        </p:spPr>
        <p:txBody>
          <a:bodyPr/>
          <a:lstStyle/>
          <a:p>
            <a:pPr marL="0" marR="0" lvl="0" indent="0" algn="r" defTabSz="816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17DE0E-AFB1-41FD-BC35-27DB61CA125F}" type="slidenum">
              <a:rPr kumimoji="0" lang="en-AU" sz="600" b="1" i="0" u="none" strike="noStrike" kern="1200" cap="none" spc="0" normalizeH="0" baseline="0" noProof="0" smtClean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8163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AU" sz="600" b="1" i="0" u="none" strike="noStrike" kern="120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71487" y="1219200"/>
            <a:ext cx="8205787" cy="242835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square" lIns="182880" tIns="91440" rIns="182880" bIns="91440">
            <a:spAutoFit/>
          </a:bodyPr>
          <a:lstStyle/>
          <a:p>
            <a:pPr defTabSz="18288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7800975" algn="r"/>
                <a:tab pos="7894638" algn="r"/>
              </a:tabLst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Michel </a:t>
            </a:r>
            <a:r>
              <a:rPr lang="fr-FR" sz="2000" b="1" dirty="0">
                <a:solidFill>
                  <a:srgbClr val="2A295C"/>
                </a:solidFill>
                <a:ea typeface="Arial Unicode MS" pitchFamily="34" charset="-128"/>
                <a:cs typeface="Arial Unicode MS" pitchFamily="34" charset="-128"/>
              </a:rPr>
              <a:t>Landel	2 025 434 €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1828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2675" algn="l"/>
                <a:tab pos="1616075" algn="l"/>
                <a:tab pos="2149475" algn="l"/>
                <a:tab pos="7800975" algn="r"/>
                <a:tab pos="7894638" algn="r"/>
              </a:tabLst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Directeur Général</a:t>
            </a:r>
          </a:p>
          <a:p>
            <a:pPr marL="0" marR="0" lvl="0" indent="0" algn="l" defTabSz="1828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2675" algn="l"/>
                <a:tab pos="1616075" algn="l"/>
                <a:tab pos="2149475" algn="l"/>
                <a:tab pos="7800975" algn="r"/>
                <a:tab pos="7894638" algn="r"/>
              </a:tabLst>
              <a:defRPr/>
            </a:pPr>
            <a:endParaRPr lang="fr-FR" b="1" dirty="0">
              <a:solidFill>
                <a:srgbClr val="2A295C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defTabSz="9144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tabLst>
                <a:tab pos="1082675" algn="l"/>
                <a:tab pos="1616075" algn="l"/>
                <a:tab pos="2149475" algn="l"/>
                <a:tab pos="7800975" algn="r"/>
                <a:tab pos="7894638" algn="r"/>
              </a:tabLst>
              <a:defRPr/>
            </a:pPr>
            <a:r>
              <a:rPr lang="fr-FR" kern="0" dirty="0">
                <a:solidFill>
                  <a:srgbClr val="2A295C"/>
                </a:solidFill>
                <a:ea typeface="ＭＳ Ｐゴシック" pitchFamily="34" charset="-128"/>
              </a:rPr>
              <a:t>dont : </a:t>
            </a:r>
          </a:p>
          <a:p>
            <a:pPr marL="179388" lvl="0" indent="-179388" defTabSz="9144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673"/>
              </a:buClr>
              <a:buSzPct val="100000"/>
              <a:buFont typeface="Wingdings" pitchFamily="2" charset="2"/>
              <a:buChar char="§"/>
              <a:tabLst>
                <a:tab pos="7800975" algn="r"/>
                <a:tab pos="7894638" algn="r"/>
              </a:tabLst>
              <a:defRPr/>
            </a:pPr>
            <a:r>
              <a:rPr lang="fr-FR" kern="0" dirty="0">
                <a:solidFill>
                  <a:srgbClr val="2A295C"/>
                </a:solidFill>
                <a:ea typeface="ＭＳ Ｐゴシック" pitchFamily="34" charset="-128"/>
              </a:rPr>
              <a:t>Rémunération fixe	</a:t>
            </a:r>
            <a:r>
              <a:rPr lang="fr-FR" b="1" kern="0" dirty="0">
                <a:solidFill>
                  <a:srgbClr val="2A295C"/>
                </a:solidFill>
                <a:ea typeface="ＭＳ Ｐゴシック" pitchFamily="34" charset="-128"/>
              </a:rPr>
              <a:t>933 400 €</a:t>
            </a:r>
          </a:p>
          <a:p>
            <a:pPr marL="179388" lvl="0" indent="-179388" defTabSz="9144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673"/>
              </a:buClr>
              <a:buSzPct val="100000"/>
              <a:buFont typeface="Wingdings" pitchFamily="2" charset="2"/>
              <a:buChar char="§"/>
              <a:tabLst>
                <a:tab pos="7800975" algn="r"/>
                <a:tab pos="7894638" algn="r"/>
              </a:tabLst>
              <a:defRPr/>
            </a:pPr>
            <a:r>
              <a:rPr lang="fr-FR" kern="0" dirty="0">
                <a:solidFill>
                  <a:srgbClr val="2A295C"/>
                </a:solidFill>
                <a:ea typeface="ＭＳ Ｐゴシック" pitchFamily="34" charset="-128"/>
              </a:rPr>
              <a:t>Rémunération variable*</a:t>
            </a:r>
            <a:r>
              <a:rPr lang="fr-FR" b="1" kern="0" dirty="0">
                <a:solidFill>
                  <a:srgbClr val="2A295C"/>
                </a:solidFill>
                <a:ea typeface="ＭＳ Ｐゴシック" pitchFamily="34" charset="-128"/>
              </a:rPr>
              <a:t>	1 090 118 €</a:t>
            </a:r>
          </a:p>
          <a:p>
            <a:pPr marL="179388" lvl="0" indent="-179388" defTabSz="9144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673"/>
              </a:buClr>
              <a:buSzPct val="100000"/>
              <a:buFont typeface="Wingdings" pitchFamily="2" charset="2"/>
              <a:buChar char="§"/>
              <a:tabLst>
                <a:tab pos="1082675" algn="l"/>
                <a:tab pos="1616075" algn="l"/>
                <a:tab pos="2149475" algn="l"/>
                <a:tab pos="7800975" algn="r"/>
                <a:tab pos="7894638" algn="r"/>
              </a:tabLst>
              <a:defRPr/>
            </a:pPr>
            <a:r>
              <a:rPr lang="fr-FR" kern="0" dirty="0">
                <a:solidFill>
                  <a:srgbClr val="2A295C"/>
                </a:solidFill>
                <a:ea typeface="ＭＳ Ｐゴシック" pitchFamily="34" charset="-128"/>
              </a:rPr>
              <a:t>Avantages en nature</a:t>
            </a:r>
            <a:r>
              <a:rPr lang="fr-FR" b="1" kern="0" dirty="0">
                <a:solidFill>
                  <a:srgbClr val="2A295C"/>
                </a:solidFill>
                <a:ea typeface="ＭＳ Ｐゴシック" pitchFamily="34" charset="-128"/>
              </a:rPr>
              <a:t> </a:t>
            </a:r>
            <a:r>
              <a:rPr lang="fr-FR" kern="0" dirty="0">
                <a:solidFill>
                  <a:srgbClr val="2A295C"/>
                </a:solidFill>
                <a:ea typeface="ＭＳ Ｐゴシック" pitchFamily="34" charset="-128"/>
              </a:rPr>
              <a:t>(voiture de fonction)	</a:t>
            </a:r>
            <a:r>
              <a:rPr lang="fr-FR" b="1" kern="0" dirty="0">
                <a:solidFill>
                  <a:srgbClr val="2A295C"/>
                </a:solidFill>
                <a:ea typeface="ＭＳ Ｐゴシック" pitchFamily="34" charset="-128"/>
              </a:rPr>
              <a:t>1 916 € 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71488" y="4475028"/>
            <a:ext cx="777736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4625" indent="-174625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4625" marR="0" lvl="0" indent="-174625" algn="l" defTabSz="816373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65676A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* Constituée de la prime d’objectifs due au titre de l’exercice 2016-2017 (et versée en 2017-2018) et d’une indemnité de déplacement.</a:t>
            </a:r>
          </a:p>
        </p:txBody>
      </p:sp>
      <p:sp>
        <p:nvSpPr>
          <p:cNvPr id="11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20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71599" y="303498"/>
            <a:ext cx="8204400" cy="864096"/>
          </a:xfrm>
        </p:spPr>
        <p:txBody>
          <a:bodyPr>
            <a:normAutofit/>
          </a:bodyPr>
          <a:lstStyle/>
          <a:p>
            <a:r>
              <a:rPr lang="fr-FR" dirty="0"/>
              <a:t>Actions de performance attribuées à </a:t>
            </a:r>
            <a:r>
              <a:rPr lang="fr-FR" dirty="0" err="1"/>
              <a:t>michel</a:t>
            </a:r>
            <a:r>
              <a:rPr lang="fr-FR" dirty="0"/>
              <a:t> </a:t>
            </a:r>
            <a:r>
              <a:rPr lang="fr-FR" dirty="0" err="1"/>
              <a:t>landel</a:t>
            </a:r>
            <a:br>
              <a:rPr lang="fr-FR" dirty="0"/>
            </a:br>
            <a:r>
              <a:rPr lang="fr-FR" dirty="0"/>
              <a:t>le 20 avril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2037" y="4840002"/>
            <a:ext cx="235646" cy="115200"/>
          </a:xfrm>
        </p:spPr>
        <p:txBody>
          <a:bodyPr/>
          <a:lstStyle/>
          <a:p>
            <a:pPr marL="0" marR="0" lvl="0" indent="0" algn="r" defTabSz="816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17DE0E-AFB1-41FD-BC35-27DB61CA125F}" type="slidenum">
              <a:rPr kumimoji="0" lang="en-AU" sz="600" b="1" i="0" u="none" strike="noStrike" kern="1200" cap="none" spc="0" normalizeH="0" baseline="0" noProof="0" smtClean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8163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AU" sz="600" b="1" i="0" u="none" strike="noStrike" kern="120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71487" y="1224338"/>
            <a:ext cx="8205787" cy="196669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square" lIns="182880" tIns="91440" rIns="182880" bIns="91440">
            <a:spAutoFit/>
          </a:bodyPr>
          <a:lstStyle/>
          <a:p>
            <a:pPr lvl="0" defTabSz="18288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7881938" algn="r"/>
              </a:tabLst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Nombre d’actions	</a:t>
            </a:r>
            <a:r>
              <a:rPr lang="fr-FR" sz="2000" b="1" dirty="0">
                <a:solidFill>
                  <a:srgbClr val="2A295C"/>
                </a:solidFill>
                <a:ea typeface="Arial Unicode MS" pitchFamily="34" charset="-128"/>
                <a:cs typeface="Arial Unicode MS" pitchFamily="34" charset="-128"/>
              </a:rPr>
              <a:t> 44 000</a:t>
            </a:r>
            <a:endParaRPr lang="fr-FR" sz="2000" dirty="0">
              <a:solidFill>
                <a:srgbClr val="2A295C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  <a:p>
            <a:pPr lvl="0" defTabSz="18288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7881938" algn="r"/>
              </a:tabLst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Valorisation (IFRS)	</a:t>
            </a:r>
            <a:r>
              <a:rPr lang="fr-FR" sz="2000" b="1" dirty="0">
                <a:solidFill>
                  <a:srgbClr val="2A295C"/>
                </a:solidFill>
                <a:ea typeface="Arial Unicode MS" pitchFamily="34" charset="-128"/>
                <a:cs typeface="Arial Unicode MS" pitchFamily="34" charset="-128"/>
              </a:rPr>
              <a:t>3 258 860 </a:t>
            </a:r>
            <a:r>
              <a:rPr lang="fr-FR" sz="2000" b="1" kern="0" dirty="0">
                <a:solidFill>
                  <a:srgbClr val="2A295C"/>
                </a:solidFill>
                <a:ea typeface="ＭＳ Ｐゴシック" pitchFamily="34" charset="-128"/>
              </a:rPr>
              <a:t>€</a:t>
            </a:r>
            <a:endParaRPr lang="fr-FR" sz="2000" dirty="0">
              <a:solidFill>
                <a:srgbClr val="000000"/>
              </a:solidFill>
            </a:endParaRPr>
          </a:p>
          <a:p>
            <a:pPr marL="0" marR="0" lvl="0" indent="0" algn="l" defTabSz="1828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81938" algn="r"/>
              </a:tabLst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just" defTabSz="1828800" rtl="0" eaLnBrk="1" fontAlgn="base" latinLnBrk="0" hangingPunct="1">
              <a:lnSpc>
                <a:spcPct val="90000"/>
              </a:lnSpc>
              <a:spcAft>
                <a:spcPts val="1200"/>
              </a:spcAft>
              <a:buClrTx/>
              <a:buSzTx/>
              <a:buFontTx/>
              <a:buNone/>
              <a:tabLst>
                <a:tab pos="7881938" algn="r"/>
              </a:tabLst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100 % 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l’attribution 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est soumise à des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conditions de performance :</a:t>
            </a:r>
          </a:p>
          <a:p>
            <a:pPr marL="179388" marR="0" lvl="0" indent="-179388" defTabSz="1828800" rtl="0" eaLnBrk="1" fontAlgn="base" latinLnBrk="0" hangingPunct="1">
              <a:lnSpc>
                <a:spcPct val="90000"/>
              </a:lnSpc>
              <a:spcAft>
                <a:spcPts val="600"/>
              </a:spcAft>
              <a:buClr>
                <a:schemeClr val="accent6"/>
              </a:buClr>
              <a:buSzTx/>
              <a:buFont typeface="Wingdings" panose="05000000000000000000" pitchFamily="2" charset="2"/>
              <a:buChar char="§"/>
              <a:tabLst>
                <a:tab pos="7881938" algn="r"/>
              </a:tabLst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Pour 50 % 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des actions,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progression 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du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résultat opérationnel 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+ 8 à + 10 %</a:t>
            </a:r>
          </a:p>
          <a:p>
            <a:pPr marL="179388" lvl="0" indent="-179388" algn="just" defTabSz="1828800" fontAlgn="base">
              <a:lnSpc>
                <a:spcPct val="9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tabLst>
                <a:tab pos="7881938" algn="r"/>
              </a:tabLst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Pour 50 % 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des actions, sur critère de performance boursière</a:t>
            </a:r>
            <a:r>
              <a:rPr lang="fr-FR" dirty="0"/>
              <a:t> 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Date Placeholder 2"/>
          <p:cNvSpPr txBox="1">
            <a:spLocks/>
          </p:cNvSpPr>
          <p:nvPr/>
        </p:nvSpPr>
        <p:spPr>
          <a:xfrm>
            <a:off x="482880" y="4811860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254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71599" y="303497"/>
            <a:ext cx="8204400" cy="577565"/>
          </a:xfrm>
        </p:spPr>
        <p:txBody>
          <a:bodyPr>
            <a:normAutofit/>
          </a:bodyPr>
          <a:lstStyle/>
          <a:p>
            <a:r>
              <a:rPr lang="fr-FR" dirty="0"/>
              <a:t>Engagement de non-concurrence de </a:t>
            </a:r>
            <a:r>
              <a:rPr lang="fr-FR" dirty="0" err="1"/>
              <a:t>michel</a:t>
            </a:r>
            <a:r>
              <a:rPr lang="fr-FR" dirty="0"/>
              <a:t> </a:t>
            </a:r>
            <a:r>
              <a:rPr lang="fr-FR" dirty="0" err="1"/>
              <a:t>landel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2037" y="4840002"/>
            <a:ext cx="235646" cy="115200"/>
          </a:xfrm>
        </p:spPr>
        <p:txBody>
          <a:bodyPr/>
          <a:lstStyle/>
          <a:p>
            <a:pPr marL="0" marR="0" lvl="0" indent="0" algn="r" defTabSz="816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17DE0E-AFB1-41FD-BC35-27DB61CA125F}" type="slidenum">
              <a:rPr kumimoji="0" lang="en-AU" sz="600" b="1" i="0" u="none" strike="noStrike" kern="1200" cap="none" spc="0" normalizeH="0" baseline="0" noProof="0" smtClean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8163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AU" sz="600" b="1" i="0" u="none" strike="noStrike" kern="120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78034" y="1219200"/>
            <a:ext cx="8205787" cy="2072630"/>
          </a:xfrm>
          <a:prstGeom prst="rect">
            <a:avLst/>
          </a:prstGeom>
          <a:solidFill>
            <a:srgbClr val="D3D0C9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2000" kern="0" dirty="0">
                <a:solidFill>
                  <a:schemeClr val="accent1"/>
                </a:solidFill>
                <a:latin typeface="Arial"/>
              </a:rPr>
              <a:t>Engagement de </a:t>
            </a:r>
            <a:r>
              <a:rPr lang="fr-FR" sz="2000" b="1" kern="0" dirty="0">
                <a:solidFill>
                  <a:schemeClr val="accent1"/>
                </a:solidFill>
                <a:latin typeface="Arial"/>
              </a:rPr>
              <a:t>non-concurrence</a:t>
            </a:r>
            <a:r>
              <a:rPr lang="fr-FR" sz="2000" kern="0" dirty="0">
                <a:solidFill>
                  <a:schemeClr val="accent1"/>
                </a:solidFill>
                <a:latin typeface="Arial"/>
              </a:rPr>
              <a:t> :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</a:rPr>
              <a:t>Conclu</a:t>
            </a: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</a:rPr>
              <a:t> entre Sodexo et Michel Landel et soumis à l’approbation </a:t>
            </a:r>
            <a:b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</a:rPr>
            </a:b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</a:rPr>
              <a:t>de cette Assemblée Générale</a:t>
            </a:r>
          </a:p>
          <a:p>
            <a:pPr marL="179388" lvl="0" indent="-179388" defTabSz="914400" fontAlgn="base"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fr-FR" kern="0" dirty="0">
                <a:solidFill>
                  <a:schemeClr val="accent1"/>
                </a:solidFill>
              </a:rPr>
              <a:t>Approuvé par </a:t>
            </a:r>
            <a:r>
              <a:rPr lang="fr-FR" kern="0" dirty="0">
                <a:solidFill>
                  <a:schemeClr val="accent1"/>
                </a:solidFill>
              </a:rPr>
              <a:t>le conseil d’administration du 14 novembre 2017</a:t>
            </a:r>
            <a:endParaRPr kumimoji="0" lang="fr-FR" b="0" i="0" u="none" strike="noStrike" kern="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kern="0" baseline="0" dirty="0">
                <a:solidFill>
                  <a:schemeClr val="accent1"/>
                </a:solidFill>
                <a:latin typeface="Arial"/>
              </a:rPr>
              <a:t>Durée de </a:t>
            </a:r>
            <a:r>
              <a:rPr lang="fr-FR" b="1" kern="0" baseline="0" dirty="0">
                <a:solidFill>
                  <a:schemeClr val="accent1"/>
                </a:solidFill>
                <a:latin typeface="Arial"/>
              </a:rPr>
              <a:t>24</a:t>
            </a:r>
            <a:r>
              <a:rPr lang="fr-FR" b="1" kern="0" dirty="0">
                <a:solidFill>
                  <a:schemeClr val="accent1"/>
                </a:solidFill>
                <a:latin typeface="Arial"/>
              </a:rPr>
              <a:t> mois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kern="0" dirty="0">
                <a:solidFill>
                  <a:schemeClr val="accent1"/>
                </a:solidFill>
                <a:latin typeface="Arial"/>
              </a:rPr>
              <a:t>En </a:t>
            </a:r>
            <a:r>
              <a:rPr lang="fr-FR" b="1" kern="0" dirty="0">
                <a:solidFill>
                  <a:schemeClr val="accent1"/>
                </a:solidFill>
                <a:latin typeface="Arial"/>
              </a:rPr>
              <a:t>contrepartie </a:t>
            </a:r>
            <a:r>
              <a:rPr lang="fr-FR" kern="0" dirty="0">
                <a:solidFill>
                  <a:schemeClr val="accent1"/>
                </a:solidFill>
                <a:latin typeface="Arial"/>
              </a:rPr>
              <a:t>d’une rémunération de </a:t>
            </a:r>
            <a:r>
              <a:rPr lang="fr-FR" b="1" kern="0" dirty="0">
                <a:solidFill>
                  <a:schemeClr val="accent1"/>
                </a:solidFill>
                <a:latin typeface="Arial"/>
              </a:rPr>
              <a:t>24 mois </a:t>
            </a:r>
            <a:r>
              <a:rPr lang="fr-FR" kern="0" dirty="0">
                <a:solidFill>
                  <a:schemeClr val="accent1"/>
                </a:solidFill>
                <a:latin typeface="Arial"/>
              </a:rPr>
              <a:t>de </a:t>
            </a:r>
            <a:r>
              <a:rPr lang="fr-FR" b="1" kern="0" dirty="0">
                <a:solidFill>
                  <a:schemeClr val="accent1"/>
                </a:solidFill>
                <a:latin typeface="Arial"/>
              </a:rPr>
              <a:t>rémunération fixe</a:t>
            </a:r>
            <a:endParaRPr lang="fr-FR" b="1" kern="0" baseline="0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63079" y="1346535"/>
            <a:ext cx="8239124" cy="28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182880" tIns="91440" rIns="182880" bIns="91440">
            <a:spAutoFit/>
          </a:bodyPr>
          <a:lstStyle/>
          <a:p>
            <a:pPr marL="0" marR="0" lvl="0" indent="0" algn="l" defTabSz="1828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81938" algn="r"/>
              </a:tabLst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653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solidFill>
            <a:schemeClr val="accent5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5474" y="331253"/>
            <a:ext cx="8676456" cy="442800"/>
          </a:xfrm>
        </p:spPr>
        <p:txBody>
          <a:bodyPr/>
          <a:lstStyle/>
          <a:p>
            <a:r>
              <a:rPr lang="fr-FR" sz="2000" cap="all" dirty="0"/>
              <a:t>Présentation de </a:t>
            </a:r>
            <a:r>
              <a:rPr lang="fr-FR" sz="2000" cap="all" dirty="0" err="1"/>
              <a:t>denis</a:t>
            </a:r>
            <a:r>
              <a:rPr lang="fr-FR" sz="2000" cap="all" dirty="0"/>
              <a:t> </a:t>
            </a:r>
            <a:r>
              <a:rPr lang="fr-FR" sz="2000" cap="all" dirty="0" err="1"/>
              <a:t>machuel</a:t>
            </a:r>
            <a:endParaRPr lang="fr-FR" sz="2000" cap="all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7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92037" y="4840002"/>
            <a:ext cx="235646" cy="115200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600" b="1" dirty="0">
                <a:solidFill>
                  <a:srgbClr val="2A295C"/>
                </a:solidFill>
                <a:latin typeface="Arial"/>
              </a:rPr>
              <a:t>39</a:t>
            </a:r>
          </a:p>
        </p:txBody>
      </p:sp>
      <p:sp>
        <p:nvSpPr>
          <p:cNvPr id="6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</a:p>
        </p:txBody>
      </p:sp>
    </p:spTree>
    <p:extLst>
      <p:ext uri="{BB962C8B-B14F-4D97-AF65-F5344CB8AC3E}">
        <p14:creationId xmlns:p14="http://schemas.microsoft.com/office/powerpoint/2010/main" val="314918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cap="all" dirty="0"/>
              <a:t>Constitution du Bureau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294967295"/>
          </p:nvPr>
        </p:nvSpPr>
        <p:spPr>
          <a:xfrm>
            <a:off x="471488" y="1324549"/>
            <a:ext cx="8209228" cy="2830357"/>
          </a:xfrm>
        </p:spPr>
        <p:txBody>
          <a:bodyPr>
            <a:noAutofit/>
          </a:bodyPr>
          <a:lstStyle/>
          <a:p>
            <a:pPr marL="180975" indent="-180975">
              <a:spcAft>
                <a:spcPts val="1200"/>
              </a:spcAft>
              <a:buClr>
                <a:srgbClr val="E1C8B4"/>
              </a:buClr>
            </a:pPr>
            <a:r>
              <a:rPr lang="fr-FR" sz="1400" b="1" dirty="0"/>
              <a:t>Madame Sophie BELLON				Présidente de séance</a:t>
            </a:r>
            <a:br>
              <a:rPr lang="fr-FR" sz="1400" dirty="0"/>
            </a:br>
            <a:r>
              <a:rPr lang="fr-FR" sz="1400" dirty="0"/>
              <a:t>Présidente du Conseil d’Administration</a:t>
            </a:r>
          </a:p>
          <a:p>
            <a:pPr marL="180975" indent="-180975">
              <a:spcAft>
                <a:spcPts val="1200"/>
              </a:spcAft>
              <a:buClr>
                <a:srgbClr val="E1C8B4"/>
              </a:buClr>
            </a:pPr>
            <a:r>
              <a:rPr lang="fr-FR" sz="1400" b="1" dirty="0"/>
              <a:t>Monsieur François-Xavier BELLON			Scrutateur</a:t>
            </a:r>
            <a:br>
              <a:rPr lang="fr-FR" sz="1400" dirty="0"/>
            </a:br>
            <a:r>
              <a:rPr lang="fr-FR" sz="1400" dirty="0"/>
              <a:t>Représentant la Société Bellon SA </a:t>
            </a:r>
          </a:p>
          <a:p>
            <a:pPr marL="180975" indent="-180975">
              <a:spcAft>
                <a:spcPts val="1200"/>
              </a:spcAft>
              <a:buClr>
                <a:srgbClr val="E1C8B4"/>
              </a:buClr>
            </a:pPr>
            <a:r>
              <a:rPr lang="fr-FR" sz="1400" b="1" dirty="0"/>
              <a:t>Monsieur Jacques LAFAŸSSE          			Scrutateur</a:t>
            </a:r>
            <a:br>
              <a:rPr lang="fr-FR" sz="1400" b="1" dirty="0"/>
            </a:br>
            <a:r>
              <a:rPr lang="fr-FR" sz="1400" dirty="0"/>
              <a:t>Représentant les FCP des salariés du Groupe Sodexo</a:t>
            </a:r>
          </a:p>
          <a:p>
            <a:pPr marL="180975" indent="-180975">
              <a:spcAft>
                <a:spcPts val="1200"/>
              </a:spcAft>
              <a:buClr>
                <a:srgbClr val="E1C8B4"/>
              </a:buClr>
            </a:pPr>
            <a:r>
              <a:rPr lang="fr-FR" sz="1400" b="1" dirty="0"/>
              <a:t>Madame Cindy SVERRISSON			Secrétaire de séance</a:t>
            </a:r>
            <a:br>
              <a:rPr lang="fr-FR" sz="1400" dirty="0"/>
            </a:br>
            <a:r>
              <a:rPr lang="fr-FR" sz="1400" dirty="0"/>
              <a:t>Secrétaire du Conseil d’Administration Sodexo</a:t>
            </a:r>
          </a:p>
          <a:p>
            <a:pPr marL="0" indent="0">
              <a:spcAft>
                <a:spcPts val="1200"/>
              </a:spcAft>
              <a:buClr>
                <a:srgbClr val="E1C8B4"/>
              </a:buClr>
              <a:buNone/>
            </a:pPr>
            <a:endParaRPr lang="fr-FR" sz="1400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90852" y="4845006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816373" rtl="0" eaLnBrk="1" latinLnBrk="0" hangingPunct="1">
              <a:defRPr sz="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4</a:t>
            </a:r>
          </a:p>
        </p:txBody>
      </p:sp>
      <p:sp>
        <p:nvSpPr>
          <p:cNvPr id="11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911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08108" y="1217246"/>
            <a:ext cx="5264150" cy="3549650"/>
          </a:xfrm>
        </p:spPr>
        <p:txBody>
          <a:bodyPr/>
          <a:lstStyle/>
          <a:p>
            <a:r>
              <a:rPr lang="en-AU" dirty="0"/>
              <a:t>8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solidFill>
            <a:schemeClr val="accent3"/>
          </a:solidFill>
        </p:spPr>
        <p:txBody>
          <a:bodyPr/>
          <a:lstStyle/>
          <a:p>
            <a:pPr marL="179388" indent="-179388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chemeClr val="accent1"/>
                </a:solidFill>
              </a:rPr>
              <a:t>KPMG</a:t>
            </a:r>
            <a:br>
              <a:rPr lang="en-AU" dirty="0">
                <a:solidFill>
                  <a:schemeClr val="accent1"/>
                </a:solidFill>
              </a:rPr>
            </a:br>
            <a:r>
              <a:rPr lang="en-AU" b="0" dirty="0">
                <a:solidFill>
                  <a:schemeClr val="accent1"/>
                </a:solidFill>
              </a:rPr>
              <a:t>M. H. CHOPIN</a:t>
            </a:r>
          </a:p>
          <a:p>
            <a:pPr marL="179388" indent="-179388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AU" dirty="0">
              <a:solidFill>
                <a:schemeClr val="accent1"/>
              </a:solidFill>
            </a:endParaRPr>
          </a:p>
          <a:p>
            <a:pPr marL="179388" indent="-179388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chemeClr val="accent1"/>
                </a:solidFill>
              </a:rPr>
              <a:t>PWC</a:t>
            </a:r>
            <a:br>
              <a:rPr lang="en-AU" dirty="0">
                <a:solidFill>
                  <a:schemeClr val="accent1"/>
                </a:solidFill>
              </a:rPr>
            </a:br>
            <a:r>
              <a:rPr lang="en-AU" b="0" dirty="0">
                <a:solidFill>
                  <a:schemeClr val="accent1"/>
                </a:solidFill>
              </a:rPr>
              <a:t>M. J.-C. GEORGHIOU</a:t>
            </a:r>
          </a:p>
          <a:p>
            <a:pPr>
              <a:buClr>
                <a:schemeClr val="accent1"/>
              </a:buClr>
            </a:pP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5474" y="331253"/>
            <a:ext cx="8676456" cy="442800"/>
          </a:xfrm>
        </p:spPr>
        <p:txBody>
          <a:bodyPr/>
          <a:lstStyle/>
          <a:p>
            <a:r>
              <a:rPr lang="fr-FR" sz="2000" cap="all" dirty="0"/>
              <a:t>Rapport des commissaires aux comptes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92037" y="4840002"/>
            <a:ext cx="235646" cy="115200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AU" sz="600" b="1" dirty="0">
                <a:solidFill>
                  <a:srgbClr val="2A295C"/>
                </a:solidFill>
                <a:latin typeface="Arial"/>
              </a:rPr>
              <a:t>40</a:t>
            </a:r>
          </a:p>
        </p:txBody>
      </p:sp>
      <p:sp>
        <p:nvSpPr>
          <p:cNvPr id="6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454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/>
              <a:t>Rapports sur les comptes consolidés </a:t>
            </a:r>
            <a:br>
              <a:rPr lang="fr-FR" dirty="0"/>
            </a:br>
            <a:r>
              <a:rPr lang="fr-FR" dirty="0"/>
              <a:t>et sur les comptes annuels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2056" y="1021965"/>
            <a:ext cx="8204400" cy="277961"/>
          </a:xfrm>
        </p:spPr>
        <p:txBody>
          <a:bodyPr>
            <a:normAutofit/>
          </a:bodyPr>
          <a:lstStyle/>
          <a:p>
            <a:r>
              <a:rPr lang="fr-FR" sz="1600" dirty="0"/>
              <a:t>Certification des comptes sans réserve ni observation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71488" y="1455626"/>
            <a:ext cx="8205787" cy="296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Aft>
                <a:spcPts val="300"/>
              </a:spcAft>
              <a:buClr>
                <a:srgbClr val="FF0000"/>
              </a:buClr>
              <a:buSzPct val="130000"/>
              <a:buFont typeface="Wingdings" pitchFamily="2" charset="2"/>
              <a:buNone/>
            </a:pPr>
            <a:r>
              <a:rPr lang="fr-FR" sz="1400" b="1" dirty="0">
                <a:solidFill>
                  <a:srgbClr val="2A295C"/>
                </a:solidFill>
              </a:rPr>
              <a:t>Objectifs de notre mission, </a:t>
            </a:r>
            <a:r>
              <a:rPr lang="fr-FR" sz="1400" dirty="0">
                <a:solidFill>
                  <a:srgbClr val="2A295C"/>
                </a:solidFill>
              </a:rPr>
              <a:t>obtenir l’assurance raisonnable :</a:t>
            </a:r>
          </a:p>
          <a:p>
            <a:pPr marL="179388" indent="-179388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tabLst>
                <a:tab pos="179388" algn="l"/>
              </a:tabLst>
            </a:pPr>
            <a:r>
              <a:rPr lang="fr-FR" sz="1200" dirty="0">
                <a:solidFill>
                  <a:srgbClr val="2A295C"/>
                </a:solidFill>
              </a:rPr>
              <a:t>que les comptes ne comportent pas d’anomalie significative, </a:t>
            </a:r>
          </a:p>
          <a:p>
            <a:pPr marL="179388" indent="-179388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tabLst>
                <a:tab pos="179388" algn="l"/>
              </a:tabLst>
            </a:pPr>
            <a:r>
              <a:rPr lang="fr-FR" sz="1200" dirty="0">
                <a:solidFill>
                  <a:srgbClr val="2A295C"/>
                </a:solidFill>
              </a:rPr>
              <a:t>qu’ils sont conformes aux principes comptables applicables, réguliers et sincères, </a:t>
            </a:r>
          </a:p>
          <a:p>
            <a:pPr marL="179388" indent="-179388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tabLst>
                <a:tab pos="179388" algn="l"/>
              </a:tabLst>
            </a:pPr>
            <a:r>
              <a:rPr lang="fr-FR" sz="1200" dirty="0">
                <a:solidFill>
                  <a:srgbClr val="2A295C"/>
                </a:solidFill>
              </a:rPr>
              <a:t>et qu’ils donnent une image fidèle du résultat de l’exercice et de la situation financière </a:t>
            </a:r>
            <a:br>
              <a:rPr lang="fr-FR" sz="1200" dirty="0">
                <a:solidFill>
                  <a:srgbClr val="2A295C"/>
                </a:solidFill>
              </a:rPr>
            </a:br>
            <a:r>
              <a:rPr lang="fr-FR" sz="1200" dirty="0">
                <a:solidFill>
                  <a:srgbClr val="2A295C"/>
                </a:solidFill>
              </a:rPr>
              <a:t>et du patrimoine en fin d’exercice.</a:t>
            </a:r>
          </a:p>
          <a:p>
            <a:pPr eaLnBrk="0" hangingPunct="0">
              <a:spcBef>
                <a:spcPts val="1200"/>
              </a:spcBef>
              <a:spcAft>
                <a:spcPts val="300"/>
              </a:spcAft>
              <a:buClr>
                <a:srgbClr val="FF0000"/>
              </a:buClr>
              <a:buSzPct val="130000"/>
              <a:buFont typeface="Wingdings" pitchFamily="2" charset="2"/>
              <a:buNone/>
            </a:pPr>
            <a:r>
              <a:rPr lang="fr-FR" sz="1400" b="1" dirty="0">
                <a:solidFill>
                  <a:srgbClr val="2A295C"/>
                </a:solidFill>
              </a:rPr>
              <a:t>Principes comptables applicables :</a:t>
            </a:r>
          </a:p>
          <a:p>
            <a:pPr marL="179388" indent="-179388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tabLst>
                <a:tab pos="179388" algn="l"/>
              </a:tabLst>
            </a:pPr>
            <a:r>
              <a:rPr lang="fr-FR" sz="1200" dirty="0">
                <a:solidFill>
                  <a:srgbClr val="2A295C"/>
                </a:solidFill>
              </a:rPr>
              <a:t>Comptes consolidés du Groupe : référentiel IFRS tel qu’adopté par l’Union Européenne,</a:t>
            </a:r>
          </a:p>
          <a:p>
            <a:pPr marL="179388" indent="-179388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tabLst>
                <a:tab pos="179388" algn="l"/>
              </a:tabLst>
            </a:pPr>
            <a:r>
              <a:rPr lang="fr-FR" sz="1200" dirty="0">
                <a:solidFill>
                  <a:srgbClr val="2A295C"/>
                </a:solidFill>
              </a:rPr>
              <a:t>Comptes annuels de Sodexo SA : règles et principes comptables français.</a:t>
            </a:r>
          </a:p>
          <a:p>
            <a:pPr eaLnBrk="0" hangingPunct="0">
              <a:spcBef>
                <a:spcPts val="1200"/>
              </a:spcBef>
              <a:spcAft>
                <a:spcPts val="300"/>
              </a:spcAft>
              <a:buClr>
                <a:srgbClr val="FF0000"/>
              </a:buClr>
              <a:buSzPct val="130000"/>
            </a:pPr>
            <a:r>
              <a:rPr lang="fr-FR" sz="1400" b="1" dirty="0">
                <a:solidFill>
                  <a:srgbClr val="2A295C"/>
                </a:solidFill>
              </a:rPr>
              <a:t>Vérifications spécifiques :</a:t>
            </a:r>
          </a:p>
          <a:p>
            <a:pPr marL="179388" indent="-179388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tabLst>
                <a:tab pos="179388" algn="l"/>
              </a:tabLst>
            </a:pPr>
            <a:r>
              <a:rPr lang="fr-FR" sz="1200" dirty="0">
                <a:solidFill>
                  <a:srgbClr val="2A295C"/>
                </a:solidFill>
              </a:rPr>
              <a:t>Rapport de gestion : pas d’observation sur la sincérité et la concordance avec les comptes.</a:t>
            </a:r>
          </a:p>
          <a:p>
            <a:pPr marL="179388" indent="-179388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tabLst>
                <a:tab pos="179388" algn="l"/>
              </a:tabLst>
            </a:pPr>
            <a:r>
              <a:rPr lang="fr-FR" sz="1200" dirty="0">
                <a:solidFill>
                  <a:srgbClr val="2A295C"/>
                </a:solidFill>
              </a:rPr>
              <a:t>Informations fournies en matière de rémunérations et avantages versés aux mandataires sociaux </a:t>
            </a:r>
            <a:br>
              <a:rPr lang="fr-FR" sz="1200" dirty="0">
                <a:solidFill>
                  <a:srgbClr val="2A295C"/>
                </a:solidFill>
              </a:rPr>
            </a:br>
            <a:r>
              <a:rPr lang="fr-FR" sz="1200" dirty="0">
                <a:solidFill>
                  <a:srgbClr val="2A295C"/>
                </a:solidFill>
              </a:rPr>
              <a:t>et les engagements consentis en leur faveur : nous attestons de leur exactitude et de leur sincérité.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948987" y="195486"/>
            <a:ext cx="82891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>
                <a:solidFill>
                  <a:srgbClr val="65676A"/>
                </a:solidFill>
              </a:rPr>
              <a:t>Pages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186-191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et 222-225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du DDR</a:t>
            </a: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92037" y="4840002"/>
            <a:ext cx="235646" cy="115200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AU" sz="600" b="1" dirty="0">
                <a:solidFill>
                  <a:srgbClr val="2A295C"/>
                </a:solidFill>
                <a:latin typeface="Arial"/>
              </a:rPr>
              <a:t>41</a:t>
            </a:r>
          </a:p>
        </p:txBody>
      </p:sp>
      <p:sp>
        <p:nvSpPr>
          <p:cNvPr id="11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42" y="211875"/>
            <a:ext cx="468052" cy="662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964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/>
              <a:t>Rapports sur les comptes consolidés </a:t>
            </a:r>
            <a:br>
              <a:rPr lang="fr-FR" dirty="0"/>
            </a:br>
            <a:r>
              <a:rPr lang="fr-FR" dirty="0"/>
              <a:t>et sur les comptes annuels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4563" y="1024099"/>
            <a:ext cx="8204400" cy="277961"/>
          </a:xfrm>
        </p:spPr>
        <p:txBody>
          <a:bodyPr>
            <a:normAutofit/>
          </a:bodyPr>
          <a:lstStyle/>
          <a:p>
            <a:r>
              <a:rPr lang="fr-FR" sz="1600" dirty="0"/>
              <a:t>Les points-clés de l’audit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76352" y="1456678"/>
            <a:ext cx="8205787" cy="316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Aft>
                <a:spcPts val="600"/>
              </a:spcAft>
              <a:buClr>
                <a:srgbClr val="FF0000"/>
              </a:buClr>
              <a:buSzPct val="130000"/>
              <a:buFont typeface="Wingdings" pitchFamily="2" charset="2"/>
              <a:buNone/>
            </a:pPr>
            <a:r>
              <a:rPr lang="fr-FR" sz="1400" dirty="0">
                <a:solidFill>
                  <a:srgbClr val="2A295C"/>
                </a:solidFill>
              </a:rPr>
              <a:t>Eléments, parmi ceux communiqués au Comité d’audit, qui ont nécessité une attention particulière </a:t>
            </a:r>
            <a:br>
              <a:rPr lang="fr-FR" sz="1400" dirty="0">
                <a:solidFill>
                  <a:srgbClr val="2A295C"/>
                </a:solidFill>
              </a:rPr>
            </a:br>
            <a:r>
              <a:rPr lang="fr-FR" sz="1400" dirty="0">
                <a:solidFill>
                  <a:srgbClr val="2A295C"/>
                </a:solidFill>
              </a:rPr>
              <a:t>au cours de notre audit et que nous avons jugés les plus importants :</a:t>
            </a:r>
          </a:p>
          <a:p>
            <a:pPr marL="179388" lvl="1" indent="-179388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2A295C"/>
                </a:solidFill>
              </a:rPr>
              <a:t>Comptes consolidés :</a:t>
            </a:r>
          </a:p>
          <a:p>
            <a:pPr marL="360363" lvl="2" indent="-179388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2A295C"/>
                </a:solidFill>
              </a:rPr>
              <a:t>Nouvelle information sectorielle de l’activité </a:t>
            </a:r>
            <a:r>
              <a:rPr lang="fr-FR" sz="1200" i="1" dirty="0">
                <a:solidFill>
                  <a:srgbClr val="2A295C"/>
                </a:solidFill>
              </a:rPr>
              <a:t>Services sur sites </a:t>
            </a:r>
            <a:r>
              <a:rPr lang="fr-FR" sz="1200" dirty="0">
                <a:solidFill>
                  <a:srgbClr val="2A295C"/>
                </a:solidFill>
              </a:rPr>
              <a:t>et incidences sur les </a:t>
            </a:r>
            <a:r>
              <a:rPr lang="fr-FR" sz="1200" i="1" dirty="0" err="1">
                <a:solidFill>
                  <a:srgbClr val="2A295C"/>
                </a:solidFill>
              </a:rPr>
              <a:t>goodwills</a:t>
            </a:r>
            <a:endParaRPr lang="fr-FR" sz="1200" i="1" dirty="0">
              <a:solidFill>
                <a:srgbClr val="2A295C"/>
              </a:solidFill>
            </a:endParaRPr>
          </a:p>
          <a:p>
            <a:pPr marL="360363" lvl="2" indent="-179388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2A295C"/>
                </a:solidFill>
              </a:rPr>
              <a:t>Evaluation de la valeur recouvrable des </a:t>
            </a:r>
            <a:r>
              <a:rPr lang="fr-FR" sz="1200" i="1" dirty="0" err="1">
                <a:solidFill>
                  <a:srgbClr val="2A295C"/>
                </a:solidFill>
              </a:rPr>
              <a:t>goodwills</a:t>
            </a:r>
            <a:endParaRPr lang="fr-FR" sz="1200" i="1" dirty="0">
              <a:solidFill>
                <a:srgbClr val="2A295C"/>
              </a:solidFill>
            </a:endParaRPr>
          </a:p>
          <a:p>
            <a:pPr marL="360363" lvl="2" indent="-179388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2A295C"/>
                </a:solidFill>
              </a:rPr>
              <a:t>Remises, rabais et ristournes reçus des fournisseurs</a:t>
            </a:r>
          </a:p>
          <a:p>
            <a:pPr marL="360363" lvl="2" indent="-179388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2A295C"/>
                </a:solidFill>
              </a:rPr>
              <a:t>Engagements au titre des avantages postérieurs à l’emploi</a:t>
            </a:r>
          </a:p>
          <a:p>
            <a:pPr marL="360363" lvl="2" indent="-179388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2A295C"/>
                </a:solidFill>
              </a:rPr>
              <a:t>Risques fiscaux.</a:t>
            </a:r>
          </a:p>
          <a:p>
            <a:pPr marL="179388" lvl="1" indent="-179388" eaLnBrk="0" hangingPunct="0">
              <a:spcBef>
                <a:spcPts val="6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2A295C"/>
                </a:solidFill>
              </a:rPr>
              <a:t>Comptes annuels : </a:t>
            </a:r>
          </a:p>
          <a:p>
            <a:pPr marL="360363" lvl="2" indent="-179388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2A295C"/>
                </a:solidFill>
              </a:rPr>
              <a:t>Evaluation des titres de participation.</a:t>
            </a:r>
          </a:p>
          <a:p>
            <a:pPr marL="360363" lvl="2" indent="-179388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2A295C"/>
              </a:solidFill>
            </a:endParaRPr>
          </a:p>
          <a:p>
            <a:pPr marL="285750" lvl="1" indent="-285750" eaLnBrk="0" hangingPunct="0">
              <a:spcBef>
                <a:spcPts val="6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Wingdings 3" panose="05040102010807070707" pitchFamily="18" charset="2"/>
              <a:buChar char=""/>
            </a:pPr>
            <a:r>
              <a:rPr lang="fr-FR" sz="1400" dirty="0">
                <a:solidFill>
                  <a:srgbClr val="2A295C"/>
                </a:solidFill>
              </a:rPr>
              <a:t>La description des risques et des réponses que nous y avons apportées </a:t>
            </a:r>
            <a:br>
              <a:rPr lang="fr-FR" sz="1400" dirty="0">
                <a:solidFill>
                  <a:srgbClr val="2A295C"/>
                </a:solidFill>
              </a:rPr>
            </a:br>
            <a:r>
              <a:rPr lang="fr-FR" sz="1400" dirty="0">
                <a:solidFill>
                  <a:srgbClr val="2A295C"/>
                </a:solidFill>
              </a:rPr>
              <a:t>figure en détail dans nos rapports.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76364" y="4847669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42</a:t>
            </a:fld>
            <a:endParaRPr lang="en-AU" dirty="0"/>
          </a:p>
        </p:txBody>
      </p:sp>
      <p:sp>
        <p:nvSpPr>
          <p:cNvPr id="11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  <p:sp>
        <p:nvSpPr>
          <p:cNvPr id="15" name="ZoneTexte 14"/>
          <p:cNvSpPr txBox="1"/>
          <p:nvPr/>
        </p:nvSpPr>
        <p:spPr>
          <a:xfrm>
            <a:off x="7948987" y="195486"/>
            <a:ext cx="82891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>
                <a:solidFill>
                  <a:srgbClr val="65676A"/>
                </a:solidFill>
              </a:rPr>
              <a:t>Pages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186-191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et 222-225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du DDR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42" y="211875"/>
            <a:ext cx="468052" cy="662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501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/>
              <a:t>Rapport Spécial sur les conventions </a:t>
            </a:r>
            <a:br>
              <a:rPr lang="fr-FR" dirty="0"/>
            </a:br>
            <a:r>
              <a:rPr lang="fr-FR" dirty="0"/>
              <a:t>et engagements réglementés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599" y="1021622"/>
            <a:ext cx="8205675" cy="277961"/>
          </a:xfrm>
        </p:spPr>
        <p:txBody>
          <a:bodyPr>
            <a:noAutofit/>
          </a:bodyPr>
          <a:lstStyle/>
          <a:p>
            <a:r>
              <a:rPr lang="fr-FR" sz="1600" dirty="0"/>
              <a:t>2 nouvelles conventions et engagements soumis </a:t>
            </a:r>
            <a:br>
              <a:rPr lang="fr-FR" sz="1600" dirty="0"/>
            </a:br>
            <a:r>
              <a:rPr lang="fr-FR" sz="1600" dirty="0"/>
              <a:t>à l’approbation de votre Assemblée Générale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76748" y="1851670"/>
            <a:ext cx="8200527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Aft>
                <a:spcPts val="600"/>
              </a:spcAft>
              <a:buClr>
                <a:srgbClr val="FF0000"/>
              </a:buClr>
              <a:buSzPct val="130000"/>
              <a:buFont typeface="Wingdings" pitchFamily="2" charset="2"/>
              <a:buNone/>
            </a:pPr>
            <a:r>
              <a:rPr lang="fr-FR" sz="1400" b="1" dirty="0">
                <a:solidFill>
                  <a:srgbClr val="2A295C"/>
                </a:solidFill>
              </a:rPr>
              <a:t>Conventions et engagements réglementés autorisés par votre Conseil d’Administration </a:t>
            </a:r>
            <a:br>
              <a:rPr lang="fr-FR" sz="1400" b="1" dirty="0">
                <a:solidFill>
                  <a:srgbClr val="2A295C"/>
                </a:solidFill>
              </a:rPr>
            </a:br>
            <a:r>
              <a:rPr lang="fr-FR" sz="1400" b="1" dirty="0">
                <a:solidFill>
                  <a:srgbClr val="2A295C"/>
                </a:solidFill>
              </a:rPr>
              <a:t>et soumis à l’approbation de l’Assemblée Générale</a:t>
            </a:r>
            <a:endParaRPr lang="fr-FR" sz="1400" dirty="0">
              <a:solidFill>
                <a:srgbClr val="2A295C"/>
              </a:solidFill>
            </a:endParaRPr>
          </a:p>
          <a:p>
            <a:pPr marL="179388" lvl="1" indent="-179388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2A295C"/>
                </a:solidFill>
              </a:rPr>
              <a:t>Autorisée au cours de l’exercice écoulé : </a:t>
            </a:r>
          </a:p>
          <a:p>
            <a:pPr marL="360363" lvl="1" indent="-180975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Wingdings 3" panose="05040102010807070707" pitchFamily="18" charset="2"/>
              <a:buChar char=""/>
            </a:pPr>
            <a:r>
              <a:rPr lang="fr-FR" sz="1200" dirty="0">
                <a:solidFill>
                  <a:srgbClr val="2A295C"/>
                </a:solidFill>
              </a:rPr>
              <a:t>Convention d’animation et de prestations entre les sociétés Bellon SA et Sodexo SA, </a:t>
            </a:r>
            <a:br>
              <a:rPr lang="fr-FR" sz="1200" dirty="0">
                <a:solidFill>
                  <a:srgbClr val="2A295C"/>
                </a:solidFill>
              </a:rPr>
            </a:br>
            <a:r>
              <a:rPr lang="fr-FR" sz="1200" dirty="0">
                <a:solidFill>
                  <a:srgbClr val="2A295C"/>
                </a:solidFill>
              </a:rPr>
              <a:t>ayant pris effet à compter du 17 novembre 2017.</a:t>
            </a:r>
          </a:p>
          <a:p>
            <a:pPr marL="179388" lvl="1" indent="-179388" eaLnBrk="0" hangingPunct="0">
              <a:spcBef>
                <a:spcPts val="6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2A295C"/>
                </a:solidFill>
              </a:rPr>
              <a:t>Autorisé depuis la clôture de l’exercice :</a:t>
            </a:r>
          </a:p>
          <a:p>
            <a:pPr marL="360363" lvl="1" indent="-180975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Wingdings 3" panose="05040102010807070707" pitchFamily="18" charset="2"/>
              <a:buChar char=""/>
            </a:pPr>
            <a:r>
              <a:rPr lang="fr-FR" sz="1200" dirty="0">
                <a:solidFill>
                  <a:srgbClr val="2A295C"/>
                </a:solidFill>
                <a:sym typeface="Wingdings" panose="05000000000000000000" pitchFamily="2" charset="2"/>
              </a:rPr>
              <a:t>Engagement de non-concurrence conclu avec Monsieur Michel Landel, Directeur Général, </a:t>
            </a:r>
            <a:br>
              <a:rPr lang="fr-FR" sz="1200" dirty="0">
                <a:solidFill>
                  <a:srgbClr val="2A295C"/>
                </a:solidFill>
                <a:sym typeface="Wingdings" panose="05000000000000000000" pitchFamily="2" charset="2"/>
              </a:rPr>
            </a:br>
            <a:r>
              <a:rPr lang="fr-FR" sz="1200" dirty="0">
                <a:solidFill>
                  <a:srgbClr val="2A295C"/>
                </a:solidFill>
                <a:sym typeface="Wingdings" panose="05000000000000000000" pitchFamily="2" charset="2"/>
              </a:rPr>
              <a:t>prenant effet, pour une durée de 24 mois, à compter de la cessation de ses fonctions de Directeur Général.</a:t>
            </a:r>
            <a:endParaRPr lang="fr-FR" sz="1200" dirty="0">
              <a:solidFill>
                <a:srgbClr val="2A295C"/>
              </a:solidFill>
            </a:endParaRPr>
          </a:p>
          <a:p>
            <a:pPr lvl="1" eaLnBrk="0" hangingPunct="0">
              <a:buClr>
                <a:srgbClr val="FF0000"/>
              </a:buClr>
              <a:buSzPct val="130000"/>
            </a:pPr>
            <a:endParaRPr lang="fr-FR" sz="1400" b="1" dirty="0">
              <a:solidFill>
                <a:srgbClr val="2A295C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83184" y="4847669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43</a:t>
            </a:fld>
            <a:endParaRPr lang="en-AU" dirty="0"/>
          </a:p>
        </p:txBody>
      </p:sp>
      <p:sp>
        <p:nvSpPr>
          <p:cNvPr id="11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  <p:sp>
        <p:nvSpPr>
          <p:cNvPr id="15" name="ZoneTexte 14"/>
          <p:cNvSpPr txBox="1"/>
          <p:nvPr/>
        </p:nvSpPr>
        <p:spPr>
          <a:xfrm>
            <a:off x="7948987" y="195486"/>
            <a:ext cx="82891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>
                <a:solidFill>
                  <a:srgbClr val="65676A"/>
                </a:solidFill>
              </a:rPr>
              <a:t>Pages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226-229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du DDR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42" y="211875"/>
            <a:ext cx="468052" cy="662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255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/>
              <a:t>Rapport Spécial sur les conventions </a:t>
            </a:r>
            <a:br>
              <a:rPr lang="fr-FR" dirty="0"/>
            </a:br>
            <a:r>
              <a:rPr lang="fr-FR" dirty="0"/>
              <a:t>et engagements réglementés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1023578"/>
            <a:ext cx="6495496" cy="277961"/>
          </a:xfrm>
        </p:spPr>
        <p:txBody>
          <a:bodyPr>
            <a:noAutofit/>
          </a:bodyPr>
          <a:lstStyle/>
          <a:p>
            <a:r>
              <a:rPr lang="fr-FR" sz="1600" dirty="0"/>
              <a:t>Des conventions et engagements des exercices antérieurs </a:t>
            </a:r>
            <a:br>
              <a:rPr lang="fr-FR" sz="1600" dirty="0"/>
            </a:br>
            <a:r>
              <a:rPr lang="fr-FR" sz="1600" dirty="0"/>
              <a:t>dont l’exécution s’est poursuivie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76748" y="1813339"/>
            <a:ext cx="8200527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Aft>
                <a:spcPts val="600"/>
              </a:spcAft>
              <a:buClr>
                <a:srgbClr val="FF0000"/>
              </a:buClr>
              <a:buSzPct val="130000"/>
              <a:buFont typeface="Wingdings" pitchFamily="2" charset="2"/>
              <a:buNone/>
            </a:pPr>
            <a:r>
              <a:rPr lang="fr-FR" sz="1400" b="1" dirty="0">
                <a:solidFill>
                  <a:srgbClr val="2A295C"/>
                </a:solidFill>
              </a:rPr>
              <a:t>Conventions et engagements réglementés déjà approuvés par l’Assemblée Générale </a:t>
            </a:r>
            <a:br>
              <a:rPr lang="fr-FR" sz="1400" b="1" dirty="0">
                <a:solidFill>
                  <a:srgbClr val="2A295C"/>
                </a:solidFill>
              </a:rPr>
            </a:br>
            <a:r>
              <a:rPr lang="fr-FR" sz="1400" b="1" dirty="0">
                <a:solidFill>
                  <a:srgbClr val="2A295C"/>
                </a:solidFill>
              </a:rPr>
              <a:t>dont l’exécution s’est poursuivie</a:t>
            </a:r>
            <a:endParaRPr lang="fr-FR" sz="1400" dirty="0">
              <a:solidFill>
                <a:srgbClr val="2A295C"/>
              </a:solidFill>
            </a:endParaRPr>
          </a:p>
          <a:p>
            <a:pPr marL="179388" lvl="1" indent="-179388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2A295C"/>
                </a:solidFill>
              </a:rPr>
              <a:t>Régime de prévoyance et de frais de santé complémentaires de Madame Sophie Bellon, </a:t>
            </a:r>
            <a:br>
              <a:rPr lang="fr-FR" sz="1200" dirty="0">
                <a:solidFill>
                  <a:srgbClr val="2A295C"/>
                </a:solidFill>
              </a:rPr>
            </a:br>
            <a:r>
              <a:rPr lang="fr-FR" sz="1200" dirty="0">
                <a:solidFill>
                  <a:srgbClr val="2A295C"/>
                </a:solidFill>
              </a:rPr>
              <a:t>Présidente du Conseil d’Administration, et de Monsieur Michel Landel, Directeur Général.</a:t>
            </a:r>
          </a:p>
          <a:p>
            <a:pPr marL="179388" lvl="1" indent="-179388" eaLnBrk="0" hangingPunct="0">
              <a:spcBef>
                <a:spcPts val="6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2A295C"/>
                </a:solidFill>
              </a:rPr>
              <a:t>Engagements pris au bénéfice de Monsieur Michel Landel, Directeur Général </a:t>
            </a:r>
            <a:br>
              <a:rPr lang="fr-FR" sz="1200" dirty="0">
                <a:solidFill>
                  <a:srgbClr val="2A295C"/>
                </a:solidFill>
              </a:rPr>
            </a:br>
            <a:r>
              <a:rPr lang="fr-FR" sz="1200" dirty="0">
                <a:solidFill>
                  <a:srgbClr val="2A295C"/>
                </a:solidFill>
              </a:rPr>
              <a:t>(régime de retraite, d’une part, et indemnité en cas de cessation de son mandat de Directeur Général, </a:t>
            </a:r>
            <a:br>
              <a:rPr lang="fr-FR" sz="1200" dirty="0">
                <a:solidFill>
                  <a:srgbClr val="2A295C"/>
                </a:solidFill>
              </a:rPr>
            </a:br>
            <a:r>
              <a:rPr lang="fr-FR" sz="1200" dirty="0">
                <a:solidFill>
                  <a:srgbClr val="2A295C"/>
                </a:solidFill>
              </a:rPr>
              <a:t>hors démission, départ à la retraite ou révocation pour faute grave ou lourde).</a:t>
            </a:r>
            <a:endParaRPr lang="fr-FR" sz="1400" b="1" dirty="0">
              <a:solidFill>
                <a:srgbClr val="2A295C"/>
              </a:solidFill>
            </a:endParaRPr>
          </a:p>
          <a:p>
            <a:pPr marL="0" lvl="1" eaLnBrk="0" hangingPunct="0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SzPct val="130000"/>
            </a:pPr>
            <a:r>
              <a:rPr lang="fr-FR" sz="1400" b="1" dirty="0">
                <a:solidFill>
                  <a:srgbClr val="2A295C"/>
                </a:solidFill>
              </a:rPr>
              <a:t>Conventions et engagements réglementés des exercices antérieurs non-approuvés </a:t>
            </a:r>
            <a:br>
              <a:rPr lang="fr-FR" sz="1400" b="1" dirty="0">
                <a:solidFill>
                  <a:srgbClr val="2A295C"/>
                </a:solidFill>
              </a:rPr>
            </a:br>
            <a:r>
              <a:rPr lang="fr-FR" sz="1400" b="1" dirty="0">
                <a:solidFill>
                  <a:srgbClr val="2A295C"/>
                </a:solidFill>
              </a:rPr>
              <a:t>par l’Assemblée Générale</a:t>
            </a:r>
          </a:p>
          <a:p>
            <a:pPr marL="539750" lvl="1" indent="-269875" eaLnBrk="0" hangingPunct="0">
              <a:spcAft>
                <a:spcPts val="300"/>
              </a:spcAft>
              <a:buClr>
                <a:srgbClr val="FF0000"/>
              </a:buClr>
              <a:buSzPct val="130000"/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2A295C"/>
                </a:solidFill>
              </a:rPr>
              <a:t>Contrat de prestations de services entre les sociétés Bellon SA et Sodexo SA, </a:t>
            </a:r>
            <a:br>
              <a:rPr lang="fr-FR" sz="1200" dirty="0">
                <a:solidFill>
                  <a:srgbClr val="2A295C"/>
                </a:solidFill>
              </a:rPr>
            </a:br>
            <a:r>
              <a:rPr lang="fr-FR" sz="1200" dirty="0">
                <a:solidFill>
                  <a:srgbClr val="2A295C"/>
                </a:solidFill>
              </a:rPr>
              <a:t>ayant été exécuté du 1</a:t>
            </a:r>
            <a:r>
              <a:rPr lang="fr-FR" sz="1200" baseline="30000" dirty="0">
                <a:solidFill>
                  <a:srgbClr val="2A295C"/>
                </a:solidFill>
              </a:rPr>
              <a:t>er</a:t>
            </a:r>
            <a:r>
              <a:rPr lang="fr-FR" sz="1200" dirty="0">
                <a:solidFill>
                  <a:srgbClr val="2A295C"/>
                </a:solidFill>
              </a:rPr>
              <a:t> septembre au 17 novembre 2017, date à laquelle il a pris fin.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88048" y="4847669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44</a:t>
            </a:fld>
            <a:endParaRPr lang="en-AU" dirty="0"/>
          </a:p>
        </p:txBody>
      </p:sp>
      <p:sp>
        <p:nvSpPr>
          <p:cNvPr id="11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  <p:sp>
        <p:nvSpPr>
          <p:cNvPr id="15" name="ZoneTexte 14"/>
          <p:cNvSpPr txBox="1"/>
          <p:nvPr/>
        </p:nvSpPr>
        <p:spPr>
          <a:xfrm>
            <a:off x="7948987" y="195486"/>
            <a:ext cx="82891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>
                <a:solidFill>
                  <a:srgbClr val="65676A"/>
                </a:solidFill>
              </a:rPr>
              <a:t>Pages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226-229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du DDR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42" y="211875"/>
            <a:ext cx="468052" cy="662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357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/>
              <a:t>RAPPORT SUR LE RAPPORT DE LA PRÉSIDENTE </a:t>
            </a:r>
            <a:br>
              <a:rPr lang="fr-FR" dirty="0"/>
            </a:br>
            <a:r>
              <a:rPr lang="fr-FR" dirty="0"/>
              <a:t>DU CONSEIL D’ADMINISTRATION*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5626" y="1023578"/>
            <a:ext cx="6312618" cy="277961"/>
          </a:xfrm>
        </p:spPr>
        <p:txBody>
          <a:bodyPr>
            <a:noAutofit/>
          </a:bodyPr>
          <a:lstStyle/>
          <a:p>
            <a:r>
              <a:rPr lang="fr-FR" sz="1600" dirty="0"/>
              <a:t>Relatif notamment au contrôle interne et à la gestion des risques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71600" y="1671650"/>
            <a:ext cx="8205675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Aft>
                <a:spcPts val="600"/>
              </a:spcAft>
              <a:buClr>
                <a:srgbClr val="FF0000"/>
              </a:buClr>
              <a:buSzPct val="130000"/>
              <a:buFont typeface="Wingdings" pitchFamily="2" charset="2"/>
              <a:buNone/>
            </a:pPr>
            <a:r>
              <a:rPr lang="fr-FR" sz="1400" b="1" dirty="0">
                <a:solidFill>
                  <a:srgbClr val="2A295C"/>
                </a:solidFill>
              </a:rPr>
              <a:t>Informations concernant les procédures de contrôle interne et de gestion des risques </a:t>
            </a:r>
            <a:br>
              <a:rPr lang="fr-FR" sz="1400" b="1" dirty="0">
                <a:solidFill>
                  <a:srgbClr val="2A295C"/>
                </a:solidFill>
              </a:rPr>
            </a:br>
            <a:r>
              <a:rPr lang="fr-FR" sz="1400" b="1" dirty="0">
                <a:solidFill>
                  <a:srgbClr val="2A295C"/>
                </a:solidFill>
              </a:rPr>
              <a:t>relatives à l’élaboration et au traitement de l’information comptable et financière</a:t>
            </a:r>
          </a:p>
          <a:p>
            <a:pPr marL="179388" lvl="1" indent="-179388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Wingdings 3" panose="05040102010807070707" pitchFamily="18" charset="2"/>
              <a:buChar char=""/>
            </a:pPr>
            <a:r>
              <a:rPr lang="fr-FR" sz="1200" dirty="0">
                <a:solidFill>
                  <a:srgbClr val="2A295C"/>
                </a:solidFill>
              </a:rPr>
              <a:t>Aucune observation à formuler.</a:t>
            </a:r>
          </a:p>
          <a:p>
            <a:pPr marL="180975" lvl="1" eaLnBrk="0" hangingPunct="0">
              <a:spcAft>
                <a:spcPts val="300"/>
              </a:spcAft>
              <a:buClr>
                <a:srgbClr val="FF0000"/>
              </a:buClr>
              <a:buSzPct val="130000"/>
            </a:pPr>
            <a:endParaRPr lang="fr-FR" sz="1400" dirty="0">
              <a:solidFill>
                <a:srgbClr val="2A295C"/>
              </a:solidFill>
              <a:sym typeface="Wingdings" panose="05000000000000000000" pitchFamily="2" charset="2"/>
            </a:endParaRPr>
          </a:p>
          <a:p>
            <a:pPr marL="0" lvl="1" eaLnBrk="0" hangingPunct="0">
              <a:spcAft>
                <a:spcPts val="300"/>
              </a:spcAft>
              <a:buClr>
                <a:srgbClr val="FF0000"/>
              </a:buClr>
              <a:buSzPct val="130000"/>
            </a:pPr>
            <a:r>
              <a:rPr lang="fr-FR" sz="1400" b="1" dirty="0">
                <a:solidFill>
                  <a:srgbClr val="2A295C"/>
                </a:solidFill>
                <a:sym typeface="Wingdings" panose="05000000000000000000" pitchFamily="2" charset="2"/>
              </a:rPr>
              <a:t>Ce rapport comporte également toutes l</a:t>
            </a:r>
            <a:r>
              <a:rPr lang="fr-FR" sz="1400" b="1" dirty="0">
                <a:solidFill>
                  <a:srgbClr val="2A295C"/>
                </a:solidFill>
              </a:rPr>
              <a:t>es autres informations requises </a:t>
            </a:r>
            <a:br>
              <a:rPr lang="fr-FR" sz="1400" b="1" dirty="0">
                <a:solidFill>
                  <a:srgbClr val="2A295C"/>
                </a:solidFill>
              </a:rPr>
            </a:br>
            <a:r>
              <a:rPr lang="fr-FR" sz="1400" b="1" dirty="0">
                <a:solidFill>
                  <a:srgbClr val="2A295C"/>
                </a:solidFill>
              </a:rPr>
              <a:t>par le Code de commerce.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580112" y="4792314"/>
            <a:ext cx="32271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i="1" dirty="0">
                <a:solidFill>
                  <a:schemeClr val="accent1"/>
                </a:solidFill>
              </a:rPr>
              <a:t>* établi en application de l’article L.225-235 du code de Commerce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8048" y="4847669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45</a:t>
            </a:fld>
            <a:endParaRPr lang="en-AU" dirty="0"/>
          </a:p>
        </p:txBody>
      </p:sp>
      <p:sp>
        <p:nvSpPr>
          <p:cNvPr id="11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  <p:sp>
        <p:nvSpPr>
          <p:cNvPr id="15" name="ZoneTexte 14"/>
          <p:cNvSpPr txBox="1"/>
          <p:nvPr/>
        </p:nvSpPr>
        <p:spPr>
          <a:xfrm>
            <a:off x="7948987" y="195486"/>
            <a:ext cx="82891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>
                <a:solidFill>
                  <a:srgbClr val="65676A"/>
                </a:solidFill>
              </a:rPr>
              <a:t>Page 257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du DDR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42" y="211875"/>
            <a:ext cx="468052" cy="662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972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pc="-50" dirty="0"/>
              <a:t>RAPPORTS Spéciaux sur des résolutions soumises </a:t>
            </a:r>
            <a:br>
              <a:rPr lang="fr-FR" spc="-50" dirty="0"/>
            </a:br>
            <a:r>
              <a:rPr lang="fr-FR" spc="-50" dirty="0"/>
              <a:t>à votre assemblée générale extraordinaire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61831" y="1023921"/>
            <a:ext cx="8215443" cy="277961"/>
          </a:xfrm>
        </p:spPr>
        <p:txBody>
          <a:bodyPr>
            <a:noAutofit/>
          </a:bodyPr>
          <a:lstStyle/>
          <a:p>
            <a:r>
              <a:rPr lang="fr-FR" sz="1600" dirty="0"/>
              <a:t>Relatives à des autorisations ou à des délégations au Conseil d’Administration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71600" y="1436167"/>
            <a:ext cx="8205675" cy="324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numCol="2" spcCol="360000">
            <a:spAutoFit/>
          </a:bodyPr>
          <a:lstStyle/>
          <a:p>
            <a:pPr eaLnBrk="0" hangingPunct="0">
              <a:spcAft>
                <a:spcPts val="600"/>
              </a:spcAft>
              <a:buClr>
                <a:srgbClr val="FF0000"/>
              </a:buClr>
              <a:buSzPct val="130000"/>
              <a:buFont typeface="Wingdings" pitchFamily="2" charset="2"/>
              <a:buNone/>
            </a:pPr>
            <a:r>
              <a:rPr lang="fr-FR" sz="1200" b="1" dirty="0">
                <a:solidFill>
                  <a:srgbClr val="2A295C"/>
                </a:solidFill>
              </a:rPr>
              <a:t>Rapport sur la réduction de capital (18</a:t>
            </a:r>
            <a:r>
              <a:rPr lang="fr-FR" sz="1200" b="1" baseline="30000" dirty="0">
                <a:solidFill>
                  <a:srgbClr val="2A295C"/>
                </a:solidFill>
              </a:rPr>
              <a:t>e</a:t>
            </a:r>
            <a:r>
              <a:rPr lang="fr-FR" sz="1200" b="1" dirty="0">
                <a:solidFill>
                  <a:srgbClr val="2A295C"/>
                </a:solidFill>
              </a:rPr>
              <a:t> résolution)</a:t>
            </a:r>
          </a:p>
          <a:p>
            <a:pPr marL="179388" lvl="1" indent="-179388" eaLnBrk="0" hangingPunct="0">
              <a:spcAft>
                <a:spcPts val="300"/>
              </a:spcAft>
              <a:buClr>
                <a:schemeClr val="accent3"/>
              </a:buClr>
              <a:buSzPct val="100000"/>
              <a:buFont typeface="Wingdings 3" panose="05040102010807070707" pitchFamily="18" charset="2"/>
              <a:buChar char=""/>
            </a:pPr>
            <a:r>
              <a:rPr lang="fr-FR" sz="1100" dirty="0">
                <a:solidFill>
                  <a:srgbClr val="2A295C"/>
                </a:solidFill>
                <a:sym typeface="Wingdings" panose="05000000000000000000" pitchFamily="2" charset="2"/>
              </a:rPr>
              <a:t>Pas d’observation à formuler sur les causes et conditions </a:t>
            </a:r>
            <a:br>
              <a:rPr lang="fr-FR" sz="1100" dirty="0">
                <a:solidFill>
                  <a:srgbClr val="2A295C"/>
                </a:solidFill>
                <a:sym typeface="Wingdings" panose="05000000000000000000" pitchFamily="2" charset="2"/>
              </a:rPr>
            </a:br>
            <a:r>
              <a:rPr lang="fr-FR" sz="1100" dirty="0">
                <a:solidFill>
                  <a:srgbClr val="2A295C"/>
                </a:solidFill>
                <a:sym typeface="Wingdings" panose="05000000000000000000" pitchFamily="2" charset="2"/>
              </a:rPr>
              <a:t>de la réduction du capital envisagée.</a:t>
            </a:r>
            <a:endParaRPr lang="fr-FR" sz="1200" b="1" dirty="0">
              <a:solidFill>
                <a:srgbClr val="2A295C"/>
              </a:solidFill>
            </a:endParaRPr>
          </a:p>
          <a:p>
            <a:pPr eaLnBrk="0" hangingPunct="0">
              <a:spcBef>
                <a:spcPts val="1200"/>
              </a:spcBef>
              <a:buClr>
                <a:srgbClr val="FF0000"/>
              </a:buClr>
              <a:buSzPct val="130000"/>
              <a:buFont typeface="Wingdings" pitchFamily="2" charset="2"/>
              <a:buNone/>
            </a:pPr>
            <a:r>
              <a:rPr lang="fr-FR" sz="1200" b="1" dirty="0">
                <a:solidFill>
                  <a:srgbClr val="2A295C"/>
                </a:solidFill>
              </a:rPr>
              <a:t>Rapport sur l’émission d’actions ordinaires et/ou d’autres valeurs mobilières avec maintien du droit préférentiel de souscription (19</a:t>
            </a:r>
            <a:r>
              <a:rPr lang="fr-FR" sz="1200" b="1" baseline="30000" dirty="0">
                <a:solidFill>
                  <a:srgbClr val="2A295C"/>
                </a:solidFill>
              </a:rPr>
              <a:t>e</a:t>
            </a:r>
            <a:r>
              <a:rPr lang="fr-FR" sz="1200" b="1" dirty="0">
                <a:solidFill>
                  <a:srgbClr val="2A295C"/>
                </a:solidFill>
              </a:rPr>
              <a:t> résolution) et,</a:t>
            </a:r>
          </a:p>
          <a:p>
            <a:pPr marL="179388" lvl="1" indent="-179388" eaLnBrk="0" hangingPunct="0">
              <a:spcBef>
                <a:spcPts val="6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Wingdings 3" panose="05040102010807070707" pitchFamily="18" charset="2"/>
              <a:buChar char=""/>
            </a:pPr>
            <a:r>
              <a:rPr lang="fr-FR" sz="1100" dirty="0">
                <a:solidFill>
                  <a:srgbClr val="2A295C"/>
                </a:solidFill>
                <a:sym typeface="Wingdings" panose="05000000000000000000" pitchFamily="2" charset="2"/>
              </a:rPr>
              <a:t>Le rapport du Conseil d’Administration ne comporte pas l’indication des modalités de détermination du prix d’émission prévue par les textes réglementaires </a:t>
            </a:r>
            <a:br>
              <a:rPr lang="fr-FR" sz="1100" dirty="0">
                <a:solidFill>
                  <a:srgbClr val="2A295C"/>
                </a:solidFill>
                <a:sym typeface="Wingdings" panose="05000000000000000000" pitchFamily="2" charset="2"/>
              </a:rPr>
            </a:br>
            <a:r>
              <a:rPr lang="fr-FR" sz="1100" dirty="0">
                <a:solidFill>
                  <a:srgbClr val="2A295C"/>
                </a:solidFill>
                <a:sym typeface="Wingdings" panose="05000000000000000000" pitchFamily="2" charset="2"/>
              </a:rPr>
              <a:t>dans le cadre de la 19</a:t>
            </a:r>
            <a:r>
              <a:rPr lang="fr-FR" sz="1100" baseline="30000" dirty="0">
                <a:solidFill>
                  <a:srgbClr val="2A295C"/>
                </a:solidFill>
                <a:sym typeface="Wingdings" panose="05000000000000000000" pitchFamily="2" charset="2"/>
              </a:rPr>
              <a:t>e</a:t>
            </a:r>
            <a:r>
              <a:rPr lang="fr-FR" sz="1100" dirty="0">
                <a:solidFill>
                  <a:srgbClr val="2A295C"/>
                </a:solidFill>
                <a:sym typeface="Wingdings" panose="05000000000000000000" pitchFamily="2" charset="2"/>
              </a:rPr>
              <a:t> résolution. </a:t>
            </a:r>
            <a:endParaRPr lang="fr-FR" sz="1100" dirty="0">
              <a:solidFill>
                <a:srgbClr val="2A295C"/>
              </a:solidFill>
            </a:endParaRPr>
          </a:p>
          <a:p>
            <a:pPr eaLnBrk="0" hangingPunct="0">
              <a:spcAft>
                <a:spcPts val="300"/>
              </a:spcAft>
              <a:buClr>
                <a:srgbClr val="FF0000"/>
              </a:buClr>
              <a:buSzPct val="130000"/>
            </a:pPr>
            <a:endParaRPr lang="fr-FR" sz="1200" b="1" dirty="0">
              <a:solidFill>
                <a:srgbClr val="2A295C"/>
              </a:solidFill>
            </a:endParaRPr>
          </a:p>
          <a:p>
            <a:pPr eaLnBrk="0" hangingPunct="0">
              <a:spcAft>
                <a:spcPts val="300"/>
              </a:spcAft>
              <a:buClr>
                <a:srgbClr val="FF0000"/>
              </a:buClr>
              <a:buSzPct val="130000"/>
            </a:pPr>
            <a:endParaRPr lang="fr-FR" sz="1200" b="1" dirty="0">
              <a:solidFill>
                <a:srgbClr val="2A295C"/>
              </a:solidFill>
            </a:endParaRPr>
          </a:p>
          <a:p>
            <a:pPr eaLnBrk="0" hangingPunct="0">
              <a:spcAft>
                <a:spcPts val="300"/>
              </a:spcAft>
              <a:buClr>
                <a:srgbClr val="FF0000"/>
              </a:buClr>
              <a:buSzPct val="130000"/>
            </a:pPr>
            <a:endParaRPr lang="fr-FR" sz="1200" b="1" dirty="0">
              <a:solidFill>
                <a:srgbClr val="2A295C"/>
              </a:solidFill>
            </a:endParaRPr>
          </a:p>
          <a:p>
            <a:pPr eaLnBrk="0" hangingPunct="0">
              <a:spcAft>
                <a:spcPts val="300"/>
              </a:spcAft>
              <a:buClr>
                <a:srgbClr val="FF0000"/>
              </a:buClr>
              <a:buSzPct val="130000"/>
            </a:pPr>
            <a:endParaRPr lang="fr-FR" sz="1200" b="1" dirty="0">
              <a:solidFill>
                <a:srgbClr val="2A295C"/>
              </a:solidFill>
            </a:endParaRPr>
          </a:p>
          <a:p>
            <a:pPr eaLnBrk="0" hangingPunct="0">
              <a:spcAft>
                <a:spcPts val="300"/>
              </a:spcAft>
              <a:buClr>
                <a:srgbClr val="FF0000"/>
              </a:buClr>
              <a:buSzPct val="130000"/>
            </a:pPr>
            <a:endParaRPr lang="fr-FR" sz="1200" b="1" dirty="0">
              <a:solidFill>
                <a:srgbClr val="2A295C"/>
              </a:solidFill>
            </a:endParaRPr>
          </a:p>
          <a:p>
            <a:pPr eaLnBrk="0" hangingPunct="0">
              <a:spcAft>
                <a:spcPts val="300"/>
              </a:spcAft>
              <a:buClr>
                <a:srgbClr val="FF0000"/>
              </a:buClr>
              <a:buSzPct val="130000"/>
            </a:pPr>
            <a:r>
              <a:rPr lang="fr-FR" sz="1200" b="1" dirty="0">
                <a:solidFill>
                  <a:srgbClr val="2A295C"/>
                </a:solidFill>
              </a:rPr>
              <a:t>Rapport des commissaires aux comptes sur l’émission d’actions ordinaires et/ou de diverses valeurs mobilières de la Société réservée </a:t>
            </a:r>
            <a:br>
              <a:rPr lang="fr-FR" sz="1200" b="1" dirty="0">
                <a:solidFill>
                  <a:srgbClr val="2A295C"/>
                </a:solidFill>
              </a:rPr>
            </a:br>
            <a:r>
              <a:rPr lang="fr-FR" sz="1200" b="1" dirty="0">
                <a:solidFill>
                  <a:srgbClr val="2A295C"/>
                </a:solidFill>
              </a:rPr>
              <a:t>aux adhérents d’un PEE (21</a:t>
            </a:r>
            <a:r>
              <a:rPr lang="fr-FR" sz="1200" b="1" baseline="30000" dirty="0">
                <a:solidFill>
                  <a:srgbClr val="2A295C"/>
                </a:solidFill>
              </a:rPr>
              <a:t>e</a:t>
            </a:r>
            <a:r>
              <a:rPr lang="fr-FR" sz="1200" b="1" dirty="0">
                <a:solidFill>
                  <a:srgbClr val="2A295C"/>
                </a:solidFill>
              </a:rPr>
              <a:t> résolution)</a:t>
            </a:r>
          </a:p>
          <a:p>
            <a:pPr marL="179388" lvl="1" indent="-179388" eaLnBrk="0" hangingPunct="0">
              <a:spcAft>
                <a:spcPts val="600"/>
              </a:spcAft>
              <a:buClr>
                <a:schemeClr val="accent3"/>
              </a:buClr>
              <a:buSzPct val="100000"/>
              <a:buFont typeface="Wingdings 3" panose="05040102010807070707" pitchFamily="18" charset="2"/>
              <a:buChar char=""/>
            </a:pPr>
            <a:r>
              <a:rPr lang="fr-FR" sz="1100" dirty="0">
                <a:solidFill>
                  <a:srgbClr val="2A295C"/>
                </a:solidFill>
                <a:sym typeface="Wingdings" panose="05000000000000000000" pitchFamily="2" charset="2"/>
              </a:rPr>
              <a:t>Nous n’avons pas d’observation à formuler sur les modalités de détermination du prix d’émission des titres de capital </a:t>
            </a:r>
            <a:br>
              <a:rPr lang="fr-FR" sz="1100" dirty="0">
                <a:solidFill>
                  <a:srgbClr val="2A295C"/>
                </a:solidFill>
                <a:sym typeface="Wingdings" panose="05000000000000000000" pitchFamily="2" charset="2"/>
              </a:rPr>
            </a:br>
            <a:r>
              <a:rPr lang="fr-FR" sz="1100" dirty="0">
                <a:solidFill>
                  <a:srgbClr val="2A295C"/>
                </a:solidFill>
                <a:sym typeface="Wingdings" panose="05000000000000000000" pitchFamily="2" charset="2"/>
              </a:rPr>
              <a:t>à émettre données dans le rapport du Conseil d’Administration dans le cadre de la 21</a:t>
            </a:r>
            <a:r>
              <a:rPr lang="fr-FR" sz="1100" baseline="30000" dirty="0">
                <a:solidFill>
                  <a:srgbClr val="2A295C"/>
                </a:solidFill>
                <a:sym typeface="Wingdings" panose="05000000000000000000" pitchFamily="2" charset="2"/>
              </a:rPr>
              <a:t>e</a:t>
            </a:r>
            <a:r>
              <a:rPr lang="fr-FR" sz="1100" dirty="0">
                <a:solidFill>
                  <a:srgbClr val="2A295C"/>
                </a:solidFill>
                <a:sym typeface="Wingdings" panose="05000000000000000000" pitchFamily="2" charset="2"/>
              </a:rPr>
              <a:t> résolution.</a:t>
            </a:r>
          </a:p>
          <a:p>
            <a:pPr marL="179388" lvl="1" indent="-179388" eaLnBrk="0" hangingPunct="0">
              <a:spcAft>
                <a:spcPts val="600"/>
              </a:spcAft>
              <a:buClr>
                <a:schemeClr val="accent3"/>
              </a:buClr>
              <a:buSzPct val="100000"/>
              <a:buFont typeface="Wingdings 3" panose="05040102010807070707" pitchFamily="18" charset="2"/>
              <a:buChar char=""/>
            </a:pPr>
            <a:r>
              <a:rPr lang="fr-FR" sz="1100" dirty="0">
                <a:solidFill>
                  <a:srgbClr val="2A295C"/>
                </a:solidFill>
                <a:sym typeface="Wingdings" panose="05000000000000000000" pitchFamily="2" charset="2"/>
              </a:rPr>
              <a:t>Les conditions définitives dans lesquelles les émissions prévues dans les 19</a:t>
            </a:r>
            <a:r>
              <a:rPr lang="fr-FR" sz="1100" baseline="30000" dirty="0">
                <a:solidFill>
                  <a:srgbClr val="2A295C"/>
                </a:solidFill>
                <a:sym typeface="Wingdings" panose="05000000000000000000" pitchFamily="2" charset="2"/>
              </a:rPr>
              <a:t>e</a:t>
            </a:r>
            <a:r>
              <a:rPr lang="fr-FR" sz="1100" dirty="0">
                <a:solidFill>
                  <a:srgbClr val="2A295C"/>
                </a:solidFill>
                <a:sym typeface="Wingdings" panose="05000000000000000000" pitchFamily="2" charset="2"/>
              </a:rPr>
              <a:t> et 21</a:t>
            </a:r>
            <a:r>
              <a:rPr lang="fr-FR" sz="1100" baseline="30000" dirty="0">
                <a:solidFill>
                  <a:srgbClr val="2A295C"/>
                </a:solidFill>
                <a:sym typeface="Wingdings" panose="05000000000000000000" pitchFamily="2" charset="2"/>
              </a:rPr>
              <a:t>e</a:t>
            </a:r>
            <a:r>
              <a:rPr lang="fr-FR" sz="1100" dirty="0">
                <a:solidFill>
                  <a:srgbClr val="2A295C"/>
                </a:solidFill>
                <a:sym typeface="Wingdings" panose="05000000000000000000" pitchFamily="2" charset="2"/>
              </a:rPr>
              <a:t> résolutions seraient réalisées n’étant pas fixées, nous n’exprimons pas d’avis sur celles-ci.</a:t>
            </a:r>
          </a:p>
          <a:p>
            <a:pPr marL="179388" lvl="1" indent="-179388" eaLnBrk="0" hangingPunct="0">
              <a:spcAft>
                <a:spcPts val="600"/>
              </a:spcAft>
              <a:buClr>
                <a:schemeClr val="accent3"/>
              </a:buClr>
              <a:buSzPct val="100000"/>
              <a:buFont typeface="Wingdings 3" panose="05040102010807070707" pitchFamily="18" charset="2"/>
              <a:buChar char=""/>
            </a:pPr>
            <a:r>
              <a:rPr lang="fr-FR" sz="1100" dirty="0">
                <a:solidFill>
                  <a:srgbClr val="2A295C"/>
                </a:solidFill>
                <a:sym typeface="Wingdings" panose="05000000000000000000" pitchFamily="2" charset="2"/>
              </a:rPr>
              <a:t>Conformément à l’article R. 225-116 du Code de commerce, nous établirons un rapport complémentaire, le cas échéant, lors de l’utilisation des délégations prévues dans les 19</a:t>
            </a:r>
            <a:r>
              <a:rPr lang="fr-FR" sz="1100" baseline="30000" dirty="0">
                <a:solidFill>
                  <a:srgbClr val="2A295C"/>
                </a:solidFill>
                <a:sym typeface="Wingdings" panose="05000000000000000000" pitchFamily="2" charset="2"/>
              </a:rPr>
              <a:t>e</a:t>
            </a:r>
            <a:r>
              <a:rPr lang="fr-FR" sz="1100" dirty="0">
                <a:solidFill>
                  <a:srgbClr val="2A295C"/>
                </a:solidFill>
                <a:sym typeface="Wingdings" panose="05000000000000000000" pitchFamily="2" charset="2"/>
              </a:rPr>
              <a:t> </a:t>
            </a:r>
            <a:br>
              <a:rPr lang="fr-FR" sz="1100" dirty="0">
                <a:solidFill>
                  <a:srgbClr val="2A295C"/>
                </a:solidFill>
                <a:sym typeface="Wingdings" panose="05000000000000000000" pitchFamily="2" charset="2"/>
              </a:rPr>
            </a:br>
            <a:r>
              <a:rPr lang="fr-FR" sz="1100" dirty="0">
                <a:solidFill>
                  <a:srgbClr val="2A295C"/>
                </a:solidFill>
                <a:sym typeface="Wingdings" panose="05000000000000000000" pitchFamily="2" charset="2"/>
              </a:rPr>
              <a:t>et 21</a:t>
            </a:r>
            <a:r>
              <a:rPr lang="fr-FR" sz="1100" baseline="30000" dirty="0">
                <a:solidFill>
                  <a:srgbClr val="2A295C"/>
                </a:solidFill>
                <a:sym typeface="Wingdings" panose="05000000000000000000" pitchFamily="2" charset="2"/>
              </a:rPr>
              <a:t>e</a:t>
            </a:r>
            <a:r>
              <a:rPr lang="fr-FR" sz="1100" dirty="0">
                <a:solidFill>
                  <a:srgbClr val="2A295C"/>
                </a:solidFill>
                <a:sym typeface="Wingdings" panose="05000000000000000000" pitchFamily="2" charset="2"/>
              </a:rPr>
              <a:t> résolutions par votre Conseil d’Administration.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88048" y="4842805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46</a:t>
            </a:fld>
            <a:endParaRPr lang="en-AU" dirty="0"/>
          </a:p>
        </p:txBody>
      </p:sp>
      <p:sp>
        <p:nvSpPr>
          <p:cNvPr id="11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  <p:sp>
        <p:nvSpPr>
          <p:cNvPr id="15" name="ZoneTexte 14"/>
          <p:cNvSpPr txBox="1"/>
          <p:nvPr/>
        </p:nvSpPr>
        <p:spPr>
          <a:xfrm>
            <a:off x="8136396" y="195486"/>
            <a:ext cx="82891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>
                <a:solidFill>
                  <a:srgbClr val="65676A"/>
                </a:solidFill>
              </a:rPr>
              <a:t>Pages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315-317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du DDR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151" y="211875"/>
            <a:ext cx="468052" cy="662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06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solidFill>
            <a:srgbClr val="3CDCC8"/>
          </a:solidFill>
        </p:spPr>
        <p:txBody>
          <a:bodyPr/>
          <a:lstStyle/>
          <a:p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488" y="327972"/>
            <a:ext cx="8205787" cy="442800"/>
          </a:xfrm>
        </p:spPr>
        <p:txBody>
          <a:bodyPr/>
          <a:lstStyle/>
          <a:p>
            <a:r>
              <a:rPr lang="fr-FR" sz="2000" cap="all" dirty="0"/>
              <a:t>Questions / </a:t>
            </a:r>
            <a:r>
              <a:rPr lang="fr-FR" sz="2000" dirty="0"/>
              <a:t>Réponses</a:t>
            </a:r>
            <a:endParaRPr lang="fr-FR" sz="2000" cap="all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9</a:t>
            </a:r>
          </a:p>
        </p:txBody>
      </p:sp>
      <p:sp>
        <p:nvSpPr>
          <p:cNvPr id="5" name="Espace réservé du numéro de diapositive 1"/>
          <p:cNvSpPr txBox="1">
            <a:spLocks/>
          </p:cNvSpPr>
          <p:nvPr/>
        </p:nvSpPr>
        <p:spPr>
          <a:xfrm>
            <a:off x="88048" y="4842805"/>
            <a:ext cx="235646" cy="115200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600" b="1" dirty="0">
                <a:solidFill>
                  <a:schemeClr val="accent1"/>
                </a:solidFill>
              </a:rPr>
              <a:t>47</a:t>
            </a:r>
          </a:p>
        </p:txBody>
      </p:sp>
      <p:sp>
        <p:nvSpPr>
          <p:cNvPr id="6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219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71488" y="361798"/>
            <a:ext cx="8205787" cy="4397375"/>
          </a:xfrm>
          <a:solidFill>
            <a:schemeClr val="accent1"/>
          </a:solidFill>
        </p:spPr>
        <p:txBody>
          <a:bodyPr wrap="none" anchor="ctr"/>
          <a:lstStyle/>
          <a:p>
            <a:pPr lvl="0" algn="ctr">
              <a:lnSpc>
                <a:spcPct val="100000"/>
              </a:lnSpc>
              <a:buClr>
                <a:srgbClr val="FF0000"/>
              </a:buClr>
            </a:pPr>
            <a:r>
              <a:rPr lang="en-AU" sz="20000" dirty="0">
                <a:solidFill>
                  <a:srgbClr val="FFFFFF"/>
                </a:solidFill>
              </a:rPr>
              <a:t>Q&amp;R</a:t>
            </a:r>
          </a:p>
        </p:txBody>
      </p:sp>
      <p:sp>
        <p:nvSpPr>
          <p:cNvPr id="3" name="Espace réservé du numéro de diapositive 1"/>
          <p:cNvSpPr txBox="1">
            <a:spLocks/>
          </p:cNvSpPr>
          <p:nvPr/>
        </p:nvSpPr>
        <p:spPr>
          <a:xfrm>
            <a:off x="88048" y="4842805"/>
            <a:ext cx="235646" cy="115200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600" b="1" dirty="0">
                <a:solidFill>
                  <a:schemeClr val="accent1"/>
                </a:solidFill>
              </a:rPr>
              <a:t>48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896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n-AU" dirty="0">
                <a:solidFill>
                  <a:schemeClr val="accent1"/>
                </a:solidFill>
              </a:rPr>
              <a:t>Assemblée Générale </a:t>
            </a:r>
            <a:r>
              <a:rPr lang="en-AU" dirty="0" err="1">
                <a:solidFill>
                  <a:schemeClr val="accent1"/>
                </a:solidFill>
              </a:rPr>
              <a:t>Mixte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488" y="327127"/>
            <a:ext cx="8205787" cy="442800"/>
          </a:xfrm>
        </p:spPr>
        <p:txBody>
          <a:bodyPr/>
          <a:lstStyle/>
          <a:p>
            <a:r>
              <a:rPr lang="fr-FR" sz="2000" cap="all" dirty="0"/>
              <a:t>Vote des résolutions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10</a:t>
            </a:r>
          </a:p>
        </p:txBody>
      </p:sp>
      <p:sp>
        <p:nvSpPr>
          <p:cNvPr id="5" name="Espace réservé du numéro de diapositive 1"/>
          <p:cNvSpPr txBox="1">
            <a:spLocks/>
          </p:cNvSpPr>
          <p:nvPr/>
        </p:nvSpPr>
        <p:spPr>
          <a:xfrm>
            <a:off x="88048" y="4842805"/>
            <a:ext cx="235646" cy="115200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600" b="1" dirty="0">
                <a:solidFill>
                  <a:schemeClr val="accent1"/>
                </a:solidFill>
              </a:rPr>
              <a:t>49</a:t>
            </a:r>
          </a:p>
        </p:txBody>
      </p:sp>
      <p:sp>
        <p:nvSpPr>
          <p:cNvPr id="7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121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cap="all" dirty="0"/>
              <a:t>Sont également présents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294967295"/>
          </p:nvPr>
        </p:nvSpPr>
        <p:spPr>
          <a:xfrm>
            <a:off x="471488" y="1316930"/>
            <a:ext cx="8203405" cy="2808287"/>
          </a:xfrm>
        </p:spPr>
        <p:txBody>
          <a:bodyPr>
            <a:noAutofit/>
          </a:bodyPr>
          <a:lstStyle/>
          <a:p>
            <a:pPr marL="180975" indent="-180975">
              <a:spcAft>
                <a:spcPts val="1200"/>
              </a:spcAft>
              <a:buClr>
                <a:srgbClr val="E1C8B4"/>
              </a:buClr>
            </a:pPr>
            <a:r>
              <a:rPr lang="fr-FR" sz="1400" b="1" dirty="0"/>
              <a:t>Monsieur Michel LANDEL	</a:t>
            </a:r>
            <a:br>
              <a:rPr lang="fr-FR" sz="1400" dirty="0"/>
            </a:br>
            <a:r>
              <a:rPr lang="fr-FR" sz="1400" dirty="0"/>
              <a:t>Directeur Général en fonction</a:t>
            </a:r>
          </a:p>
          <a:p>
            <a:pPr marL="180975" indent="-180975">
              <a:spcAft>
                <a:spcPts val="1200"/>
              </a:spcAft>
              <a:buClr>
                <a:srgbClr val="E1C8B4"/>
              </a:buClr>
            </a:pPr>
            <a:r>
              <a:rPr lang="fr-FR" sz="1400" b="1" dirty="0"/>
              <a:t>Monsieur Denis MACHUEL	</a:t>
            </a:r>
            <a:br>
              <a:rPr lang="fr-FR" sz="1400" dirty="0"/>
            </a:br>
            <a:r>
              <a:rPr lang="fr-FR" sz="1400" dirty="0"/>
              <a:t>Directeur Général à compter du 23 janvier 2018 – fin d’assemblée</a:t>
            </a:r>
          </a:p>
          <a:p>
            <a:pPr marL="180975" indent="-180975">
              <a:spcAft>
                <a:spcPts val="1200"/>
              </a:spcAft>
              <a:buClr>
                <a:srgbClr val="E1C8B4"/>
              </a:buClr>
            </a:pPr>
            <a:r>
              <a:rPr lang="fr-FR" sz="1400" b="1" dirty="0"/>
              <a:t>Monsieur Marc ROLLAND</a:t>
            </a:r>
            <a:br>
              <a:rPr lang="fr-FR" sz="1400" dirty="0"/>
            </a:br>
            <a:r>
              <a:rPr lang="fr-FR" sz="1400" dirty="0"/>
              <a:t>Directeur Financier Groupe</a:t>
            </a:r>
          </a:p>
          <a:p>
            <a:pPr marL="180975" indent="-180975">
              <a:spcAft>
                <a:spcPts val="1200"/>
              </a:spcAft>
              <a:buClr>
                <a:srgbClr val="E1C8B4"/>
              </a:buClr>
            </a:pPr>
            <a:r>
              <a:rPr lang="fr-FR" sz="1400" b="1" dirty="0"/>
              <a:t>Monsieur Hervé CHOPIN</a:t>
            </a:r>
            <a:br>
              <a:rPr lang="fr-FR" sz="1400" b="1" dirty="0"/>
            </a:br>
            <a:r>
              <a:rPr lang="fr-FR" sz="1400" dirty="0"/>
              <a:t>KPMG – Commissaire aux comptes</a:t>
            </a:r>
          </a:p>
          <a:p>
            <a:pPr marL="180975" indent="-180975">
              <a:spcAft>
                <a:spcPts val="1200"/>
              </a:spcAft>
              <a:buClr>
                <a:srgbClr val="E1C8B4"/>
              </a:buClr>
            </a:pPr>
            <a:r>
              <a:rPr lang="fr-FR" sz="1400" b="1" dirty="0"/>
              <a:t>Jean-Christophe GEORGHIOU</a:t>
            </a:r>
            <a:br>
              <a:rPr lang="fr-FR" sz="1400" dirty="0"/>
            </a:br>
            <a:r>
              <a:rPr lang="fr-FR" sz="1400" dirty="0"/>
              <a:t>PWC – Commissaire aux comptes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90852" y="4845006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816373" rtl="0" eaLnBrk="1" latinLnBrk="0" hangingPunct="1">
              <a:defRPr sz="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5</a:t>
            </a:r>
          </a:p>
        </p:txBody>
      </p:sp>
      <p:sp>
        <p:nvSpPr>
          <p:cNvPr id="11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02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</a:t>
            </a:r>
            <a:r>
              <a:rPr lang="fr-FR" cap="none" baseline="30000" dirty="0"/>
              <a:t>ère</a:t>
            </a:r>
            <a:r>
              <a:rPr lang="fr-FR" dirty="0"/>
              <a:t> résolution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687858"/>
            <a:ext cx="8204400" cy="277961"/>
          </a:xfrm>
        </p:spPr>
        <p:txBody>
          <a:bodyPr>
            <a:normAutofit/>
          </a:bodyPr>
          <a:lstStyle/>
          <a:p>
            <a:r>
              <a:rPr lang="fr-FR" sz="1600" dirty="0">
                <a:solidFill>
                  <a:schemeClr val="accent6"/>
                </a:solidFill>
              </a:rPr>
              <a:t>Vote des résolutions à titre ordinaire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71488" y="1239838"/>
            <a:ext cx="8205787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buClr>
                <a:srgbClr val="FF0000"/>
              </a:buClr>
              <a:buSzPct val="130000"/>
              <a:buFont typeface="Wingdings" pitchFamily="2" charset="2"/>
              <a:buNone/>
            </a:pPr>
            <a:r>
              <a:rPr lang="fr-FR" sz="2000" b="1" dirty="0">
                <a:solidFill>
                  <a:srgbClr val="2A295C"/>
                </a:solidFill>
              </a:rPr>
              <a:t>Approbation des comptes annuels de la société mère SODEXO SA</a:t>
            </a:r>
          </a:p>
          <a:p>
            <a:pPr eaLnBrk="0" hangingPunct="0">
              <a:buClr>
                <a:srgbClr val="FF0000"/>
              </a:buClr>
              <a:buSzPct val="130000"/>
              <a:buFont typeface="Wingdings" pitchFamily="2" charset="2"/>
              <a:buNone/>
            </a:pPr>
            <a:r>
              <a:rPr lang="fr-FR" sz="2000" dirty="0">
                <a:solidFill>
                  <a:srgbClr val="2A295C"/>
                </a:solidFill>
              </a:rPr>
              <a:t>Pour l’exercice 2016-2017, clos le 31 août 2017</a:t>
            </a:r>
          </a:p>
          <a:p>
            <a:pPr eaLnBrk="0" hangingPunct="0">
              <a:buClr>
                <a:srgbClr val="FF0000"/>
              </a:buClr>
              <a:buSzPct val="130000"/>
              <a:buFont typeface="Wingdings" pitchFamily="2" charset="2"/>
              <a:buNone/>
            </a:pPr>
            <a:endParaRPr lang="fr-FR" sz="2000" dirty="0">
              <a:solidFill>
                <a:srgbClr val="2A295C"/>
              </a:solidFill>
            </a:endParaRPr>
          </a:p>
          <a:p>
            <a:pPr eaLnBrk="0" hangingPunct="0">
              <a:buClr>
                <a:srgbClr val="FF0000"/>
              </a:buClr>
              <a:buSzPct val="130000"/>
              <a:buFont typeface="Wingdings" pitchFamily="2" charset="2"/>
              <a:buNone/>
            </a:pPr>
            <a:r>
              <a:rPr lang="fr-FR" sz="2000" dirty="0">
                <a:solidFill>
                  <a:srgbClr val="2A295C"/>
                </a:solidFill>
              </a:rPr>
              <a:t>Bénéfice de 396 millions d’euros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90852" y="4845006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816373" rtl="0" eaLnBrk="1" latinLnBrk="0" hangingPunct="1">
              <a:defRPr sz="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50</a:t>
            </a:r>
          </a:p>
        </p:txBody>
      </p:sp>
      <p:sp>
        <p:nvSpPr>
          <p:cNvPr id="10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39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</a:t>
            </a:r>
            <a:r>
              <a:rPr lang="fr-FR" cap="none" baseline="30000" dirty="0">
                <a:solidFill>
                  <a:srgbClr val="272E57"/>
                </a:solidFill>
              </a:rPr>
              <a:t>e</a:t>
            </a:r>
            <a:r>
              <a:rPr lang="fr-FR" dirty="0"/>
              <a:t> résolution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685293"/>
            <a:ext cx="8204400" cy="277961"/>
          </a:xfrm>
        </p:spPr>
        <p:txBody>
          <a:bodyPr>
            <a:normAutofit/>
          </a:bodyPr>
          <a:lstStyle/>
          <a:p>
            <a:r>
              <a:rPr lang="fr-FR" sz="1600" dirty="0">
                <a:solidFill>
                  <a:schemeClr val="accent6"/>
                </a:solidFill>
              </a:rPr>
              <a:t>Vote des résolutions à titre ordinaire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71488" y="1239838"/>
            <a:ext cx="8205787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buClr>
                <a:srgbClr val="FF0000"/>
              </a:buClr>
              <a:buSzPct val="130000"/>
              <a:buFont typeface="Wingdings" pitchFamily="2" charset="2"/>
              <a:buNone/>
            </a:pPr>
            <a:r>
              <a:rPr lang="fr-FR" sz="2000" b="1" dirty="0">
                <a:solidFill>
                  <a:srgbClr val="2A295C"/>
                </a:solidFill>
              </a:rPr>
              <a:t>Approbation des comptes consolidés </a:t>
            </a:r>
          </a:p>
          <a:p>
            <a:pPr eaLnBrk="0" hangingPunct="0">
              <a:buClr>
                <a:srgbClr val="FF0000"/>
              </a:buClr>
              <a:buSzPct val="130000"/>
              <a:buFont typeface="Wingdings" pitchFamily="2" charset="2"/>
              <a:buNone/>
            </a:pPr>
            <a:r>
              <a:rPr lang="fr-FR" sz="2000" dirty="0">
                <a:solidFill>
                  <a:srgbClr val="2A295C"/>
                </a:solidFill>
              </a:rPr>
              <a:t>de l’exercice 2016-2017, clos le 31 août 2017</a:t>
            </a:r>
          </a:p>
          <a:p>
            <a:pPr eaLnBrk="0" hangingPunct="0">
              <a:buClr>
                <a:srgbClr val="FF0000"/>
              </a:buClr>
              <a:buSzPct val="130000"/>
              <a:buFont typeface="Wingdings" pitchFamily="2" charset="2"/>
              <a:buNone/>
            </a:pPr>
            <a:endParaRPr lang="fr-FR" sz="2000" dirty="0">
              <a:solidFill>
                <a:srgbClr val="2A295C"/>
              </a:solidFill>
            </a:endParaRPr>
          </a:p>
          <a:p>
            <a:pPr eaLnBrk="0" hangingPunct="0">
              <a:buClr>
                <a:srgbClr val="FF0000"/>
              </a:buClr>
              <a:buSzPct val="130000"/>
              <a:buFont typeface="Wingdings" pitchFamily="2" charset="2"/>
              <a:buNone/>
            </a:pPr>
            <a:r>
              <a:rPr lang="fr-FR" sz="2000" dirty="0">
                <a:solidFill>
                  <a:srgbClr val="2A295C"/>
                </a:solidFill>
              </a:rPr>
              <a:t>Résultat net groupe de 723 millions d’euros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90956" y="4847669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51</a:t>
            </a:fld>
            <a:endParaRPr lang="en-AU" dirty="0"/>
          </a:p>
        </p:txBody>
      </p:sp>
      <p:sp>
        <p:nvSpPr>
          <p:cNvPr id="10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1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</a:t>
            </a:r>
            <a:r>
              <a:rPr lang="fr-FR" cap="none" baseline="30000" dirty="0"/>
              <a:t>e</a:t>
            </a:r>
            <a:r>
              <a:rPr lang="fr-FR" dirty="0"/>
              <a:t> résolution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685293"/>
            <a:ext cx="8204400" cy="277961"/>
          </a:xfrm>
        </p:spPr>
        <p:txBody>
          <a:bodyPr>
            <a:normAutofit/>
          </a:bodyPr>
          <a:lstStyle/>
          <a:p>
            <a:r>
              <a:rPr lang="fr-FR" sz="1600" dirty="0">
                <a:solidFill>
                  <a:schemeClr val="accent6"/>
                </a:solidFill>
              </a:rPr>
              <a:t>Vote des résolutions à titre ordinaire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71488" y="1239602"/>
            <a:ext cx="8205787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fr-FR" sz="2000" dirty="0">
                <a:solidFill>
                  <a:srgbClr val="2A295C"/>
                </a:solidFill>
              </a:rPr>
              <a:t>Affectation du résultat de l’exercice 2016-2017 </a:t>
            </a:r>
            <a:r>
              <a:rPr lang="fr-FR" altLang="fr-FR" sz="2000" dirty="0">
                <a:solidFill>
                  <a:srgbClr val="2A295C"/>
                </a:solidFill>
              </a:rPr>
              <a:t>et </a:t>
            </a:r>
          </a:p>
          <a:p>
            <a:pPr algn="just">
              <a:buFont typeface="Wingdings" pitchFamily="2" charset="2"/>
              <a:buNone/>
            </a:pPr>
            <a:r>
              <a:rPr lang="fr-FR" altLang="fr-FR" sz="2000" dirty="0">
                <a:solidFill>
                  <a:srgbClr val="2A295C"/>
                </a:solidFill>
              </a:rPr>
              <a:t>fixation du </a:t>
            </a:r>
            <a:r>
              <a:rPr lang="fr-FR" altLang="fr-FR" sz="2000" b="1" dirty="0">
                <a:solidFill>
                  <a:srgbClr val="2A295C"/>
                </a:solidFill>
              </a:rPr>
              <a:t>dividende à 2,75 € par action</a:t>
            </a:r>
          </a:p>
          <a:p>
            <a:pPr>
              <a:buFont typeface="Wingdings" pitchFamily="2" charset="2"/>
              <a:buNone/>
            </a:pPr>
            <a:endParaRPr lang="fr-FR" altLang="fr-FR" sz="2000" dirty="0">
              <a:solidFill>
                <a:srgbClr val="2A295C"/>
              </a:solidFill>
            </a:endParaRPr>
          </a:p>
          <a:p>
            <a:r>
              <a:rPr lang="fr-FR" altLang="fr-FR" sz="2000" dirty="0">
                <a:solidFill>
                  <a:srgbClr val="2A295C"/>
                </a:solidFill>
              </a:rPr>
              <a:t>Pour rappel, </a:t>
            </a:r>
            <a:r>
              <a:rPr lang="fr-FR" altLang="fr-FR" sz="2000" b="1" dirty="0">
                <a:solidFill>
                  <a:srgbClr val="2A295C"/>
                </a:solidFill>
              </a:rPr>
              <a:t>majoration de 10 % du dividende </a:t>
            </a:r>
            <a:r>
              <a:rPr lang="fr-FR" altLang="fr-FR" sz="2000" dirty="0">
                <a:solidFill>
                  <a:srgbClr val="2A295C"/>
                </a:solidFill>
              </a:rPr>
              <a:t>pour les actions détenues sous la forme nominative depuis au moins 4 ans </a:t>
            </a:r>
          </a:p>
          <a:p>
            <a:r>
              <a:rPr lang="fr-FR" altLang="fr-FR" sz="2000" dirty="0">
                <a:solidFill>
                  <a:srgbClr val="2A295C"/>
                </a:solidFill>
              </a:rPr>
              <a:t>(limitée à 0,5 % du capital social par actionnaire)</a:t>
            </a:r>
            <a:endParaRPr lang="fr-FR" altLang="fr-FR" sz="2000" b="1" dirty="0">
              <a:solidFill>
                <a:srgbClr val="2A295C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88048" y="4847669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52</a:t>
            </a:fld>
            <a:endParaRPr lang="en-AU" dirty="0"/>
          </a:p>
        </p:txBody>
      </p:sp>
      <p:sp>
        <p:nvSpPr>
          <p:cNvPr id="11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325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</a:t>
            </a:r>
            <a:r>
              <a:rPr lang="fr-FR" cap="none" baseline="30000" dirty="0"/>
              <a:t>e</a:t>
            </a:r>
            <a:r>
              <a:rPr lang="fr-FR" dirty="0"/>
              <a:t> résolution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680086"/>
            <a:ext cx="8204400" cy="277961"/>
          </a:xfrm>
        </p:spPr>
        <p:txBody>
          <a:bodyPr>
            <a:noAutofit/>
          </a:bodyPr>
          <a:lstStyle/>
          <a:p>
            <a:r>
              <a:rPr lang="fr-FR" sz="1600" dirty="0">
                <a:solidFill>
                  <a:schemeClr val="accent6"/>
                </a:solidFill>
              </a:rPr>
              <a:t>Vote des résolutions à titre ordinaire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57199" y="1736271"/>
            <a:ext cx="8239125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265113" lvl="1" indent="-265113" eaLnBrk="0" hangingPunct="0">
              <a:spcAft>
                <a:spcPts val="1800"/>
              </a:spcAft>
              <a:buClr>
                <a:srgbClr val="FF0000"/>
              </a:buClr>
              <a:buSzPct val="100000"/>
              <a:buFont typeface="Wingdings 3" pitchFamily="18" charset="2"/>
              <a:buChar char="}"/>
              <a:defRPr/>
            </a:pPr>
            <a:endParaRPr lang="en-US" b="1" dirty="0">
              <a:solidFill>
                <a:srgbClr val="2A295C"/>
              </a:solidFill>
            </a:endParaRPr>
          </a:p>
          <a:p>
            <a:pPr>
              <a:buFont typeface="Wingdings" pitchFamily="2" charset="2"/>
              <a:buNone/>
            </a:pPr>
            <a:endParaRPr lang="fr-FR" sz="2400" dirty="0">
              <a:solidFill>
                <a:srgbClr val="2A295C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71488" y="1239838"/>
            <a:ext cx="82057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fr-FR" sz="2000" b="1" dirty="0">
                <a:solidFill>
                  <a:srgbClr val="2A295C"/>
                </a:solidFill>
              </a:rPr>
              <a:t>Engagement réglementé </a:t>
            </a:r>
          </a:p>
          <a:p>
            <a:pPr>
              <a:buFont typeface="Wingdings" pitchFamily="2" charset="2"/>
              <a:buNone/>
            </a:pPr>
            <a:r>
              <a:rPr lang="fr-FR" sz="2000" b="1" dirty="0">
                <a:solidFill>
                  <a:srgbClr val="2A295C"/>
                </a:solidFill>
              </a:rPr>
              <a:t>Engagement de non-concurrence de Monsieur Michel LANDEL </a:t>
            </a:r>
            <a:r>
              <a:rPr lang="fr-FR" sz="2000" dirty="0">
                <a:solidFill>
                  <a:srgbClr val="2A295C"/>
                </a:solidFill>
              </a:rPr>
              <a:t>présenté dans le rapport spécial des Commissaires aux comptes </a:t>
            </a:r>
          </a:p>
          <a:p>
            <a:pPr>
              <a:buFont typeface="Wingdings" pitchFamily="2" charset="2"/>
              <a:buNone/>
            </a:pPr>
            <a:endParaRPr lang="fr-FR" sz="1000" dirty="0">
              <a:solidFill>
                <a:srgbClr val="2A295C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88048" y="4847669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53</a:t>
            </a:fld>
            <a:endParaRPr lang="en-AU" dirty="0"/>
          </a:p>
        </p:txBody>
      </p:sp>
      <p:sp>
        <p:nvSpPr>
          <p:cNvPr id="14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  <p:sp>
        <p:nvSpPr>
          <p:cNvPr id="11" name="ZoneTexte 10"/>
          <p:cNvSpPr txBox="1"/>
          <p:nvPr/>
        </p:nvSpPr>
        <p:spPr>
          <a:xfrm>
            <a:off x="7948987" y="195486"/>
            <a:ext cx="82891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>
                <a:solidFill>
                  <a:srgbClr val="65676A"/>
                </a:solidFill>
              </a:rPr>
              <a:t>Page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226 et suivantes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du DDR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42" y="211875"/>
            <a:ext cx="468052" cy="662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339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</a:t>
            </a:r>
            <a:r>
              <a:rPr lang="fr-FR" cap="none" baseline="30000" dirty="0"/>
              <a:t>e</a:t>
            </a:r>
            <a:r>
              <a:rPr lang="fr-FR" dirty="0"/>
              <a:t> résolution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684950"/>
            <a:ext cx="8204400" cy="277961"/>
          </a:xfrm>
        </p:spPr>
        <p:txBody>
          <a:bodyPr>
            <a:normAutofit/>
          </a:bodyPr>
          <a:lstStyle/>
          <a:p>
            <a:r>
              <a:rPr lang="fr-FR" sz="1600" dirty="0">
                <a:solidFill>
                  <a:schemeClr val="accent6"/>
                </a:solidFill>
              </a:rPr>
              <a:t>Vote des résolutions à titre ordinaire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71488" y="1243233"/>
            <a:ext cx="8205787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fr-FR" sz="2000" b="1" dirty="0">
                <a:solidFill>
                  <a:srgbClr val="2A295C"/>
                </a:solidFill>
              </a:rPr>
              <a:t>Engagement réglementé</a:t>
            </a:r>
          </a:p>
          <a:p>
            <a:pPr>
              <a:buFont typeface="Wingdings" pitchFamily="2" charset="2"/>
              <a:buNone/>
            </a:pPr>
            <a:r>
              <a:rPr lang="fr-FR" sz="2000" b="1" dirty="0">
                <a:solidFill>
                  <a:srgbClr val="2A295C"/>
                </a:solidFill>
              </a:rPr>
              <a:t>Convention d’animation et de prestations de services fournies </a:t>
            </a:r>
            <a:br>
              <a:rPr lang="fr-FR" sz="2000" b="1" dirty="0">
                <a:solidFill>
                  <a:srgbClr val="2A295C"/>
                </a:solidFill>
              </a:rPr>
            </a:br>
            <a:r>
              <a:rPr lang="fr-FR" sz="2000" b="1" dirty="0">
                <a:solidFill>
                  <a:srgbClr val="2A295C"/>
                </a:solidFill>
              </a:rPr>
              <a:t>par la société BELLON SA</a:t>
            </a:r>
          </a:p>
          <a:p>
            <a:pPr>
              <a:buFont typeface="Wingdings" pitchFamily="2" charset="2"/>
              <a:buNone/>
            </a:pPr>
            <a:r>
              <a:rPr lang="fr-FR" sz="2000" dirty="0">
                <a:solidFill>
                  <a:srgbClr val="2A295C"/>
                </a:solidFill>
              </a:rPr>
              <a:t>présentée dans le rapport spécial des Commissaires aux comptes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78320" y="4847669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54</a:t>
            </a:fld>
            <a:endParaRPr lang="en-AU" dirty="0"/>
          </a:p>
        </p:txBody>
      </p:sp>
      <p:sp>
        <p:nvSpPr>
          <p:cNvPr id="7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  <p:sp>
        <p:nvSpPr>
          <p:cNvPr id="10" name="ZoneTexte 9"/>
          <p:cNvSpPr txBox="1"/>
          <p:nvPr/>
        </p:nvSpPr>
        <p:spPr>
          <a:xfrm>
            <a:off x="7948987" y="195486"/>
            <a:ext cx="82891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>
                <a:solidFill>
                  <a:srgbClr val="65676A"/>
                </a:solidFill>
              </a:rPr>
              <a:t>Page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226 et suivantes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du DDR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42" y="211875"/>
            <a:ext cx="468052" cy="662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408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71488" y="1248384"/>
            <a:ext cx="8205787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1800"/>
              </a:spcAft>
              <a:buFont typeface="Wingdings" pitchFamily="2" charset="2"/>
              <a:buNone/>
              <a:defRPr/>
            </a:pPr>
            <a:r>
              <a:rPr lang="fr-FR" sz="2000" b="1" kern="0" dirty="0">
                <a:solidFill>
                  <a:srgbClr val="2A295C"/>
                </a:solidFill>
              </a:rPr>
              <a:t>Renouvellement du mandat d’administratrice de</a:t>
            </a:r>
            <a:br>
              <a:rPr lang="fr-FR" sz="2000" b="1" kern="0" dirty="0">
                <a:solidFill>
                  <a:srgbClr val="2A295C"/>
                </a:solidFill>
              </a:rPr>
            </a:br>
            <a:r>
              <a:rPr lang="fr-FR" sz="2000" b="1" kern="0" dirty="0">
                <a:solidFill>
                  <a:srgbClr val="2A295C"/>
                </a:solidFill>
              </a:rPr>
              <a:t>Madame Sophie BELLON</a:t>
            </a:r>
            <a:br>
              <a:rPr lang="fr-FR" sz="2000" b="1" kern="0" dirty="0">
                <a:solidFill>
                  <a:srgbClr val="2A295C"/>
                </a:solidFill>
              </a:rPr>
            </a:br>
            <a:r>
              <a:rPr lang="fr-FR" sz="2000" kern="0" dirty="0">
                <a:solidFill>
                  <a:srgbClr val="2A295C"/>
                </a:solidFill>
              </a:rPr>
              <a:t>pour une durée de</a:t>
            </a:r>
            <a:r>
              <a:rPr lang="fr-FR" sz="2000" b="1" kern="0" dirty="0">
                <a:solidFill>
                  <a:srgbClr val="2A295C"/>
                </a:solidFill>
              </a:rPr>
              <a:t> trois ans</a:t>
            </a:r>
          </a:p>
          <a:p>
            <a:pPr marL="0" lvl="1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tabLst>
                <a:tab pos="446088" algn="l"/>
              </a:tabLst>
              <a:defRPr/>
            </a:pPr>
            <a:r>
              <a:rPr lang="fr-FR" sz="1400" b="1" kern="0" dirty="0">
                <a:solidFill>
                  <a:srgbClr val="2A295C"/>
                </a:solidFill>
              </a:rPr>
              <a:t>Fin de mandat : assemblée générale de 2021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</a:t>
            </a:r>
            <a:r>
              <a:rPr lang="fr-FR" cap="none" baseline="30000" dirty="0"/>
              <a:t>e</a:t>
            </a:r>
            <a:r>
              <a:rPr lang="fr-FR" dirty="0"/>
              <a:t> résolution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680086"/>
            <a:ext cx="8204400" cy="277961"/>
          </a:xfrm>
        </p:spPr>
        <p:txBody>
          <a:bodyPr>
            <a:normAutofit/>
          </a:bodyPr>
          <a:lstStyle/>
          <a:p>
            <a:r>
              <a:rPr lang="fr-FR" sz="1600" dirty="0">
                <a:solidFill>
                  <a:schemeClr val="accent6"/>
                </a:solidFill>
              </a:rPr>
              <a:t>Vote des résolutions à titre ordinaire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86092" y="4847669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55</a:t>
            </a:fld>
            <a:endParaRPr lang="en-AU" dirty="0"/>
          </a:p>
        </p:txBody>
      </p:sp>
      <p:sp>
        <p:nvSpPr>
          <p:cNvPr id="7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249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7</a:t>
            </a:r>
            <a:r>
              <a:rPr lang="fr-FR" cap="none" baseline="30000" dirty="0"/>
              <a:t>e</a:t>
            </a:r>
            <a:r>
              <a:rPr lang="fr-FR" dirty="0"/>
              <a:t> résolution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86242" y="678850"/>
            <a:ext cx="8204400" cy="277961"/>
          </a:xfrm>
        </p:spPr>
        <p:txBody>
          <a:bodyPr>
            <a:normAutofit/>
          </a:bodyPr>
          <a:lstStyle/>
          <a:p>
            <a:r>
              <a:rPr lang="fr-FR" sz="1600" dirty="0">
                <a:solidFill>
                  <a:schemeClr val="accent6"/>
                </a:solidFill>
              </a:rPr>
              <a:t>Vote des résolutions à titre ordinaire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71488" y="1244702"/>
            <a:ext cx="8205787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r-FR" sz="2000" b="1" dirty="0">
                <a:solidFill>
                  <a:srgbClr val="2A295C"/>
                </a:solidFill>
                <a:latin typeface="Arial" charset="0"/>
              </a:rPr>
              <a:t>Renouvellement du mandat d’administrateur de </a:t>
            </a:r>
            <a:br>
              <a:rPr lang="fr-FR" sz="2000" b="1" dirty="0">
                <a:solidFill>
                  <a:srgbClr val="2A295C"/>
                </a:solidFill>
                <a:latin typeface="Arial" charset="0"/>
              </a:rPr>
            </a:br>
            <a:r>
              <a:rPr lang="fr-FR" sz="2000" b="1" dirty="0">
                <a:solidFill>
                  <a:srgbClr val="2A295C"/>
                </a:solidFill>
                <a:latin typeface="Arial" charset="0"/>
              </a:rPr>
              <a:t>Monsieur Bernard BELLON</a:t>
            </a:r>
            <a:br>
              <a:rPr lang="fr-FR" sz="2000" b="1" dirty="0">
                <a:solidFill>
                  <a:srgbClr val="2A295C"/>
                </a:solidFill>
                <a:latin typeface="Arial" charset="0"/>
              </a:rPr>
            </a:br>
            <a:r>
              <a:rPr lang="fr-FR" sz="2000" dirty="0">
                <a:solidFill>
                  <a:srgbClr val="2A295C"/>
                </a:solidFill>
                <a:latin typeface="Arial" charset="0"/>
              </a:rPr>
              <a:t>pour une durée de</a:t>
            </a:r>
            <a:r>
              <a:rPr lang="fr-FR" sz="2000" b="1" dirty="0">
                <a:solidFill>
                  <a:srgbClr val="2A295C"/>
                </a:solidFill>
                <a:latin typeface="Arial" charset="0"/>
              </a:rPr>
              <a:t> un an</a:t>
            </a:r>
          </a:p>
          <a:p>
            <a:pPr marL="0" lvl="1" eaLnBrk="0" fontAlgn="auto" hangingPunct="0"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SzPct val="100000"/>
              <a:defRPr/>
            </a:pPr>
            <a:r>
              <a:rPr lang="fr-FR" sz="1400" b="1" kern="0" dirty="0">
                <a:solidFill>
                  <a:srgbClr val="2A295C"/>
                </a:solidFill>
              </a:rPr>
              <a:t>Fin de mandat : assemblée générale de 2019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88048" y="4847669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56</a:t>
            </a:fld>
            <a:endParaRPr lang="en-AU" dirty="0"/>
          </a:p>
        </p:txBody>
      </p:sp>
      <p:sp>
        <p:nvSpPr>
          <p:cNvPr id="7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092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8</a:t>
            </a:r>
            <a:r>
              <a:rPr lang="fr-FR" cap="none" baseline="30000" dirty="0"/>
              <a:t>e</a:t>
            </a:r>
            <a:r>
              <a:rPr lang="fr-FR" dirty="0"/>
              <a:t> résolution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680429"/>
            <a:ext cx="8204400" cy="277961"/>
          </a:xfrm>
        </p:spPr>
        <p:txBody>
          <a:bodyPr>
            <a:normAutofit/>
          </a:bodyPr>
          <a:lstStyle/>
          <a:p>
            <a:r>
              <a:rPr lang="fr-FR" sz="1600" dirty="0">
                <a:solidFill>
                  <a:schemeClr val="accent6"/>
                </a:solidFill>
              </a:rPr>
              <a:t>Vote des résolutions à titre ordinaire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1239838"/>
            <a:ext cx="8259989" cy="154438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r-FR" sz="2000" b="1" dirty="0">
                <a:solidFill>
                  <a:srgbClr val="2A295C"/>
                </a:solidFill>
                <a:latin typeface="Arial" charset="0"/>
              </a:rPr>
              <a:t>Renouvellement du mandat d’administratrice de </a:t>
            </a:r>
            <a:br>
              <a:rPr lang="fr-FR" sz="2000" b="1" dirty="0">
                <a:solidFill>
                  <a:srgbClr val="2A295C"/>
                </a:solidFill>
                <a:latin typeface="Arial" charset="0"/>
              </a:rPr>
            </a:br>
            <a:r>
              <a:rPr lang="fr-FR" sz="2000" b="1" dirty="0">
                <a:solidFill>
                  <a:srgbClr val="2A295C"/>
                </a:solidFill>
                <a:latin typeface="Arial" charset="0"/>
              </a:rPr>
              <a:t>Madame Nathalie BELLON-SZABO</a:t>
            </a:r>
            <a:br>
              <a:rPr lang="fr-FR" sz="2000" b="1" dirty="0">
                <a:solidFill>
                  <a:srgbClr val="2A295C"/>
                </a:solidFill>
                <a:latin typeface="Arial" charset="0"/>
              </a:rPr>
            </a:br>
            <a:r>
              <a:rPr lang="fr-FR" sz="2000" dirty="0">
                <a:solidFill>
                  <a:srgbClr val="2A295C"/>
                </a:solidFill>
                <a:latin typeface="Arial" charset="0"/>
              </a:rPr>
              <a:t>pour une durée de</a:t>
            </a:r>
            <a:r>
              <a:rPr lang="fr-FR" sz="2000" b="1" dirty="0">
                <a:solidFill>
                  <a:srgbClr val="2A295C"/>
                </a:solidFill>
                <a:latin typeface="Arial" charset="0"/>
              </a:rPr>
              <a:t> trois ans</a:t>
            </a:r>
          </a:p>
          <a:p>
            <a:pPr marL="0" lvl="1" eaLnBrk="0" fontAlgn="auto" hangingPunct="0"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SzPct val="100000"/>
              <a:defRPr/>
            </a:pPr>
            <a:r>
              <a:rPr lang="fr-FR" sz="1400" b="1" kern="0" dirty="0">
                <a:solidFill>
                  <a:srgbClr val="2A295C"/>
                </a:solidFill>
              </a:rPr>
              <a:t>Fin de mandat : assemblée générale de 2021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88048" y="4847669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57</a:t>
            </a:fld>
            <a:endParaRPr lang="en-AU" dirty="0"/>
          </a:p>
        </p:txBody>
      </p:sp>
      <p:sp>
        <p:nvSpPr>
          <p:cNvPr id="9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99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9</a:t>
            </a:r>
            <a:r>
              <a:rPr lang="fr-FR" cap="none" baseline="30000" dirty="0"/>
              <a:t>e</a:t>
            </a:r>
            <a:r>
              <a:rPr lang="fr-FR" dirty="0"/>
              <a:t> résolution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685293"/>
            <a:ext cx="8204400" cy="277961"/>
          </a:xfrm>
        </p:spPr>
        <p:txBody>
          <a:bodyPr>
            <a:normAutofit/>
          </a:bodyPr>
          <a:lstStyle/>
          <a:p>
            <a:r>
              <a:rPr lang="fr-FR" sz="1600" dirty="0">
                <a:solidFill>
                  <a:schemeClr val="accent6"/>
                </a:solidFill>
              </a:rPr>
              <a:t>Vote des résolutions à titre ordinaire</a:t>
            </a:r>
          </a:p>
        </p:txBody>
      </p:sp>
      <p:sp>
        <p:nvSpPr>
          <p:cNvPr id="7" name="Rectangle 6"/>
          <p:cNvSpPr/>
          <p:nvPr/>
        </p:nvSpPr>
        <p:spPr>
          <a:xfrm>
            <a:off x="471488" y="1249566"/>
            <a:ext cx="8205787" cy="154438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r-FR" sz="2000" b="1" dirty="0">
                <a:solidFill>
                  <a:srgbClr val="2A295C"/>
                </a:solidFill>
                <a:latin typeface="Arial" charset="0"/>
              </a:rPr>
              <a:t>Renouvellement du mandat d’administratrice de </a:t>
            </a:r>
            <a:br>
              <a:rPr lang="fr-FR" sz="2000" b="1" dirty="0">
                <a:solidFill>
                  <a:srgbClr val="2A295C"/>
                </a:solidFill>
                <a:latin typeface="Arial" charset="0"/>
              </a:rPr>
            </a:br>
            <a:r>
              <a:rPr lang="fr-FR" sz="2000" b="1" dirty="0">
                <a:solidFill>
                  <a:srgbClr val="2A295C"/>
                </a:solidFill>
                <a:latin typeface="Arial" charset="0"/>
              </a:rPr>
              <a:t>Madame Françoise BROUGHER</a:t>
            </a:r>
            <a:br>
              <a:rPr lang="fr-FR" sz="2000" b="1" dirty="0">
                <a:solidFill>
                  <a:srgbClr val="2A295C"/>
                </a:solidFill>
                <a:latin typeface="Arial" charset="0"/>
              </a:rPr>
            </a:br>
            <a:r>
              <a:rPr lang="fr-FR" sz="2000" dirty="0">
                <a:solidFill>
                  <a:srgbClr val="2A295C"/>
                </a:solidFill>
                <a:latin typeface="Arial" charset="0"/>
              </a:rPr>
              <a:t>pour une durée de</a:t>
            </a:r>
            <a:r>
              <a:rPr lang="fr-FR" sz="2000" b="1" dirty="0">
                <a:solidFill>
                  <a:srgbClr val="2A295C"/>
                </a:solidFill>
                <a:latin typeface="Arial" charset="0"/>
              </a:rPr>
              <a:t> trois ans</a:t>
            </a:r>
          </a:p>
          <a:p>
            <a:pPr marL="0" lvl="1" eaLnBrk="0" fontAlgn="auto" hangingPunct="0"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SzPct val="100000"/>
              <a:defRPr/>
            </a:pPr>
            <a:r>
              <a:rPr lang="fr-FR" sz="1400" b="1" kern="0" dirty="0">
                <a:solidFill>
                  <a:srgbClr val="2A295C"/>
                </a:solidFill>
              </a:rPr>
              <a:t>Fin de mandat : assemblée générale de 2021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88048" y="4847669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58</a:t>
            </a:fld>
            <a:endParaRPr lang="en-AU" dirty="0"/>
          </a:p>
        </p:txBody>
      </p:sp>
      <p:sp>
        <p:nvSpPr>
          <p:cNvPr id="9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386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10</a:t>
            </a:r>
            <a:r>
              <a:rPr lang="fr-FR" cap="none" baseline="30000" dirty="0"/>
              <a:t>e</a:t>
            </a:r>
            <a:r>
              <a:rPr lang="fr-FR" dirty="0"/>
              <a:t> résolution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680086"/>
            <a:ext cx="8204400" cy="277961"/>
          </a:xfrm>
        </p:spPr>
        <p:txBody>
          <a:bodyPr>
            <a:normAutofit/>
          </a:bodyPr>
          <a:lstStyle/>
          <a:p>
            <a:r>
              <a:rPr lang="fr-FR" sz="1600" dirty="0">
                <a:solidFill>
                  <a:schemeClr val="accent6"/>
                </a:solidFill>
              </a:rPr>
              <a:t>Vote des résolutions à titre ordinaire</a:t>
            </a:r>
          </a:p>
        </p:txBody>
      </p:sp>
      <p:sp>
        <p:nvSpPr>
          <p:cNvPr id="7" name="Rectangle 6"/>
          <p:cNvSpPr/>
          <p:nvPr/>
        </p:nvSpPr>
        <p:spPr>
          <a:xfrm>
            <a:off x="471488" y="1249566"/>
            <a:ext cx="8205787" cy="154438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r-FR" sz="2000" b="1" dirty="0">
                <a:solidFill>
                  <a:srgbClr val="2A295C"/>
                </a:solidFill>
                <a:latin typeface="Arial" charset="0"/>
              </a:rPr>
              <a:t>Renouvellement du mandat d’administrateur de </a:t>
            </a:r>
            <a:br>
              <a:rPr lang="fr-FR" sz="2000" b="1" dirty="0">
                <a:solidFill>
                  <a:srgbClr val="2A295C"/>
                </a:solidFill>
                <a:latin typeface="Arial" charset="0"/>
              </a:rPr>
            </a:br>
            <a:r>
              <a:rPr lang="fr-FR" sz="2000" b="1" dirty="0">
                <a:solidFill>
                  <a:srgbClr val="2A295C"/>
                </a:solidFill>
                <a:latin typeface="Arial" charset="0"/>
              </a:rPr>
              <a:t>Monsieur </a:t>
            </a:r>
            <a:r>
              <a:rPr lang="fr-FR" sz="2000" b="1" dirty="0" err="1">
                <a:solidFill>
                  <a:srgbClr val="2A295C"/>
                </a:solidFill>
                <a:latin typeface="Arial" charset="0"/>
              </a:rPr>
              <a:t>Soumitra</a:t>
            </a:r>
            <a:r>
              <a:rPr lang="fr-FR" sz="2000" b="1" dirty="0">
                <a:solidFill>
                  <a:srgbClr val="2A295C"/>
                </a:solidFill>
                <a:latin typeface="Arial" charset="0"/>
              </a:rPr>
              <a:t> DUTTA</a:t>
            </a:r>
            <a:br>
              <a:rPr lang="fr-FR" sz="2000" b="1" dirty="0">
                <a:solidFill>
                  <a:srgbClr val="2A295C"/>
                </a:solidFill>
                <a:latin typeface="Arial" charset="0"/>
              </a:rPr>
            </a:br>
            <a:r>
              <a:rPr lang="fr-FR" sz="2000" dirty="0">
                <a:solidFill>
                  <a:srgbClr val="2A295C"/>
                </a:solidFill>
                <a:latin typeface="Arial" charset="0"/>
              </a:rPr>
              <a:t>pour une durée de</a:t>
            </a:r>
            <a:r>
              <a:rPr lang="fr-FR" sz="2000" b="1" dirty="0">
                <a:solidFill>
                  <a:srgbClr val="2A295C"/>
                </a:solidFill>
                <a:latin typeface="Arial" charset="0"/>
              </a:rPr>
              <a:t> trois ans</a:t>
            </a:r>
          </a:p>
          <a:p>
            <a:pPr marL="0" lvl="1" eaLnBrk="0" fontAlgn="auto" hangingPunct="0"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SzPct val="100000"/>
              <a:defRPr/>
            </a:pPr>
            <a:r>
              <a:rPr lang="fr-FR" sz="1400" b="1" kern="0" dirty="0">
                <a:solidFill>
                  <a:srgbClr val="2A295C"/>
                </a:solidFill>
              </a:rPr>
              <a:t>Fin de mandat : assemblée générale de 2021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88048" y="4847669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59</a:t>
            </a:fld>
            <a:endParaRPr lang="en-AU" dirty="0"/>
          </a:p>
        </p:txBody>
      </p:sp>
      <p:sp>
        <p:nvSpPr>
          <p:cNvPr id="9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026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2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AU" dirty="0">
                <a:solidFill>
                  <a:schemeClr val="accent1"/>
                </a:solidFill>
              </a:rPr>
              <a:t>Sophie </a:t>
            </a:r>
            <a:r>
              <a:rPr lang="en-AU" dirty="0" err="1">
                <a:solidFill>
                  <a:schemeClr val="accent1"/>
                </a:solidFill>
              </a:rPr>
              <a:t>Bellon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6558" y="326389"/>
            <a:ext cx="8205787" cy="442800"/>
          </a:xfrm>
        </p:spPr>
        <p:txBody>
          <a:bodyPr/>
          <a:lstStyle/>
          <a:p>
            <a:r>
              <a:rPr lang="en-AU" sz="2000" cap="all" dirty="0"/>
              <a:t>Message de la </a:t>
            </a:r>
            <a:r>
              <a:rPr lang="fr-FR" sz="2000" cap="all" dirty="0"/>
              <a:t>Présidente</a:t>
            </a:r>
            <a:r>
              <a:rPr lang="en-AU" sz="2000" cap="all" dirty="0"/>
              <a:t> du </a:t>
            </a:r>
            <a:r>
              <a:rPr lang="fr-FR" sz="2000" cap="all" dirty="0"/>
              <a:t>Conseil D’ADMINISTRATION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90852" y="4845006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816373" rtl="0" eaLnBrk="1" latinLnBrk="0" hangingPunct="1">
              <a:defRPr sz="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6</a:t>
            </a:r>
          </a:p>
        </p:txBody>
      </p:sp>
      <p:sp>
        <p:nvSpPr>
          <p:cNvPr id="6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728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11</a:t>
            </a:r>
            <a:r>
              <a:rPr lang="fr-FR" cap="none" baseline="30000" dirty="0"/>
              <a:t>e</a:t>
            </a:r>
            <a:r>
              <a:rPr lang="fr-FR" dirty="0"/>
              <a:t> résolution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685293"/>
            <a:ext cx="8204400" cy="277961"/>
          </a:xfrm>
        </p:spPr>
        <p:txBody>
          <a:bodyPr>
            <a:normAutofit/>
          </a:bodyPr>
          <a:lstStyle/>
          <a:p>
            <a:r>
              <a:rPr lang="fr-FR" sz="1600" dirty="0">
                <a:solidFill>
                  <a:schemeClr val="accent6"/>
                </a:solidFill>
              </a:rPr>
              <a:t>Vote des résolutions à titre ordinaire</a:t>
            </a:r>
          </a:p>
        </p:txBody>
      </p:sp>
      <p:sp>
        <p:nvSpPr>
          <p:cNvPr id="7" name="Rectangle 6"/>
          <p:cNvSpPr/>
          <p:nvPr/>
        </p:nvSpPr>
        <p:spPr>
          <a:xfrm>
            <a:off x="471488" y="1249330"/>
            <a:ext cx="8205787" cy="154438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r-FR" sz="2000" dirty="0">
                <a:solidFill>
                  <a:srgbClr val="2A295C"/>
                </a:solidFill>
                <a:latin typeface="Arial" charset="0"/>
              </a:rPr>
              <a:t>Fixation du montant global annuel des </a:t>
            </a:r>
            <a:r>
              <a:rPr lang="fr-FR" sz="2000" b="1" dirty="0">
                <a:solidFill>
                  <a:srgbClr val="2A295C"/>
                </a:solidFill>
                <a:latin typeface="Arial" charset="0"/>
              </a:rPr>
              <a:t>jetons de présence </a:t>
            </a:r>
            <a:r>
              <a:rPr lang="fr-FR" sz="2000" dirty="0">
                <a:solidFill>
                  <a:srgbClr val="2A295C"/>
                </a:solidFill>
                <a:latin typeface="Arial" charset="0"/>
              </a:rPr>
              <a:t>alloués </a:t>
            </a:r>
            <a:br>
              <a:rPr lang="fr-FR" sz="2000" dirty="0">
                <a:solidFill>
                  <a:srgbClr val="2A295C"/>
                </a:solidFill>
                <a:latin typeface="Arial" charset="0"/>
              </a:rPr>
            </a:br>
            <a:r>
              <a:rPr lang="fr-FR" sz="2000" dirty="0">
                <a:solidFill>
                  <a:srgbClr val="2A295C"/>
                </a:solidFill>
                <a:latin typeface="Arial" charset="0"/>
              </a:rPr>
              <a:t>au Conseil d’Administration à </a:t>
            </a:r>
            <a:r>
              <a:rPr lang="fr-FR" sz="2000" b="1" dirty="0">
                <a:solidFill>
                  <a:srgbClr val="2A295C"/>
                </a:solidFill>
                <a:latin typeface="Arial" charset="0"/>
              </a:rPr>
              <a:t>900 000 € pour l’exercice en cours </a:t>
            </a:r>
            <a:br>
              <a:rPr lang="fr-FR" sz="2000" b="1" dirty="0">
                <a:solidFill>
                  <a:srgbClr val="2A295C"/>
                </a:solidFill>
                <a:latin typeface="Arial" charset="0"/>
              </a:rPr>
            </a:br>
            <a:r>
              <a:rPr lang="fr-FR" sz="2000" b="1" dirty="0">
                <a:solidFill>
                  <a:srgbClr val="2A295C"/>
                </a:solidFill>
                <a:latin typeface="Arial" charset="0"/>
              </a:rPr>
              <a:t>et les suivants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88048" y="4847669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60</a:t>
            </a:fld>
            <a:endParaRPr lang="en-AU" dirty="0"/>
          </a:p>
        </p:txBody>
      </p:sp>
      <p:sp>
        <p:nvSpPr>
          <p:cNvPr id="9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741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12</a:t>
            </a:r>
            <a:r>
              <a:rPr lang="fr-FR" cap="none" baseline="30000" dirty="0"/>
              <a:t>e</a:t>
            </a:r>
            <a:r>
              <a:rPr lang="fr-FR" dirty="0"/>
              <a:t> résolution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487" y="684950"/>
            <a:ext cx="8200327" cy="277961"/>
          </a:xfrm>
        </p:spPr>
        <p:txBody>
          <a:bodyPr>
            <a:normAutofit/>
          </a:bodyPr>
          <a:lstStyle/>
          <a:p>
            <a:r>
              <a:rPr lang="fr-FR" sz="1600" dirty="0">
                <a:solidFill>
                  <a:schemeClr val="accent6"/>
                </a:solidFill>
              </a:rPr>
              <a:t>Vote des résolutions à titre ordinaire</a:t>
            </a:r>
          </a:p>
        </p:txBody>
      </p:sp>
      <p:sp>
        <p:nvSpPr>
          <p:cNvPr id="7" name="Rectangle 6"/>
          <p:cNvSpPr/>
          <p:nvPr/>
        </p:nvSpPr>
        <p:spPr>
          <a:xfrm>
            <a:off x="471488" y="1198062"/>
            <a:ext cx="8239126" cy="224676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fr-FR" sz="2000" b="1" dirty="0">
                <a:solidFill>
                  <a:srgbClr val="2A295C"/>
                </a:solidFill>
              </a:rPr>
              <a:t>Avis sur les éléments de la rémunération due ou attribuée, </a:t>
            </a:r>
            <a:br>
              <a:rPr lang="fr-FR" sz="2000" b="1" dirty="0">
                <a:solidFill>
                  <a:srgbClr val="2A295C"/>
                </a:solidFill>
              </a:rPr>
            </a:br>
            <a:r>
              <a:rPr lang="fr-FR" sz="2000" dirty="0">
                <a:solidFill>
                  <a:srgbClr val="2A295C"/>
                </a:solidFill>
              </a:rPr>
              <a:t>au titre de l’exercice clos le 31 août 2017,</a:t>
            </a:r>
            <a:r>
              <a:rPr lang="fr-FR" sz="2000" b="1" dirty="0">
                <a:solidFill>
                  <a:srgbClr val="2A295C"/>
                </a:solidFill>
              </a:rPr>
              <a:t> à Madame Sophie Bellon, Présidente du Conseil d’Administration </a:t>
            </a:r>
          </a:p>
          <a:p>
            <a:endParaRPr lang="fr-FR" sz="2000" b="1" dirty="0">
              <a:solidFill>
                <a:srgbClr val="2A295C"/>
              </a:solidFill>
            </a:endParaRPr>
          </a:p>
          <a:p>
            <a:endParaRPr lang="fr-FR" sz="2000" b="1" dirty="0">
              <a:solidFill>
                <a:srgbClr val="2A295C"/>
              </a:solidFill>
            </a:endParaRPr>
          </a:p>
          <a:p>
            <a:endParaRPr lang="fr-FR" sz="2000" b="1" dirty="0">
              <a:solidFill>
                <a:srgbClr val="2A295C"/>
              </a:solidFill>
            </a:endParaRPr>
          </a:p>
          <a:p>
            <a:endParaRPr lang="fr-FR" sz="2000" b="1" dirty="0">
              <a:solidFill>
                <a:srgbClr val="2A295C"/>
              </a:solidFill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054123"/>
              </p:ext>
            </p:extLst>
          </p:nvPr>
        </p:nvGraphicFramePr>
        <p:xfrm>
          <a:off x="471488" y="2319722"/>
          <a:ext cx="8205787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5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0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fr-FR" sz="1400" dirty="0"/>
                        <a:t>Eléments de la rémunération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Montant exercice 2016-2017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65676A"/>
                          </a:solidFill>
                        </a:rPr>
                        <a:t>Rémunération fixe </a:t>
                      </a:r>
                      <a:endParaRPr lang="fr-FR" sz="1400" dirty="0">
                        <a:solidFill>
                          <a:srgbClr val="65676A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65676A"/>
                          </a:solidFill>
                        </a:rPr>
                        <a:t>550 000 </a:t>
                      </a:r>
                      <a:r>
                        <a:rPr lang="fr-FR" sz="1600" baseline="0" dirty="0">
                          <a:solidFill>
                            <a:srgbClr val="65676A"/>
                          </a:solidFill>
                        </a:rPr>
                        <a:t>euros</a:t>
                      </a:r>
                      <a:endParaRPr lang="fr-FR" sz="1600" dirty="0">
                        <a:solidFill>
                          <a:srgbClr val="65676A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rgbClr val="65676A"/>
                          </a:solidFill>
                          <a:latin typeface="+mn-lt"/>
                          <a:ea typeface="+mn-ea"/>
                          <a:cs typeface="+mn-cs"/>
                        </a:rPr>
                        <a:t>Avantage (voiture de fonction)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rgbClr val="65676A"/>
                          </a:solidFill>
                          <a:latin typeface="+mn-lt"/>
                          <a:ea typeface="+mn-ea"/>
                          <a:cs typeface="+mn-cs"/>
                        </a:rPr>
                        <a:t>1 829</a:t>
                      </a:r>
                      <a:r>
                        <a:rPr lang="fr-FR" sz="1400" kern="1200" baseline="0" dirty="0">
                          <a:solidFill>
                            <a:srgbClr val="65676A"/>
                          </a:solidFill>
                          <a:latin typeface="+mn-lt"/>
                          <a:ea typeface="+mn-ea"/>
                          <a:cs typeface="+mn-cs"/>
                        </a:rPr>
                        <a:t> euros</a:t>
                      </a:r>
                      <a:endParaRPr lang="fr-FR" sz="1400" kern="1200" dirty="0">
                        <a:solidFill>
                          <a:srgbClr val="6567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97776" y="4847669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61</a:t>
            </a:fld>
            <a:endParaRPr lang="en-AU" dirty="0"/>
          </a:p>
        </p:txBody>
      </p:sp>
      <p:sp>
        <p:nvSpPr>
          <p:cNvPr id="9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  <p:sp>
        <p:nvSpPr>
          <p:cNvPr id="10" name="ZoneTexte 9"/>
          <p:cNvSpPr txBox="1"/>
          <p:nvPr/>
        </p:nvSpPr>
        <p:spPr>
          <a:xfrm>
            <a:off x="7948987" y="195486"/>
            <a:ext cx="82891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>
                <a:solidFill>
                  <a:srgbClr val="65676A"/>
                </a:solidFill>
              </a:rPr>
              <a:t>Détails page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266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du DDR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42" y="211875"/>
            <a:ext cx="468052" cy="662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392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13</a:t>
            </a:r>
            <a:r>
              <a:rPr lang="fr-FR" cap="none" baseline="30000" dirty="0"/>
              <a:t>e</a:t>
            </a:r>
            <a:r>
              <a:rPr lang="fr-FR" dirty="0"/>
              <a:t> résolution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685293"/>
            <a:ext cx="8204400" cy="277961"/>
          </a:xfrm>
        </p:spPr>
        <p:txBody>
          <a:bodyPr>
            <a:normAutofit/>
          </a:bodyPr>
          <a:lstStyle/>
          <a:p>
            <a:r>
              <a:rPr lang="fr-FR" sz="1600" dirty="0">
                <a:solidFill>
                  <a:schemeClr val="accent6"/>
                </a:solidFill>
              </a:rPr>
              <a:t>Vote des résolutions à titre ordinaire</a:t>
            </a:r>
          </a:p>
        </p:txBody>
      </p:sp>
      <p:sp>
        <p:nvSpPr>
          <p:cNvPr id="7" name="Rectangle 6"/>
          <p:cNvSpPr/>
          <p:nvPr/>
        </p:nvSpPr>
        <p:spPr>
          <a:xfrm>
            <a:off x="471488" y="1199744"/>
            <a:ext cx="8205787" cy="317009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fr-FR" sz="2000" b="1" dirty="0">
                <a:solidFill>
                  <a:srgbClr val="2A295C"/>
                </a:solidFill>
              </a:rPr>
              <a:t>Avis sur les éléments de la rémunération due ou attribuée, </a:t>
            </a:r>
            <a:br>
              <a:rPr lang="fr-FR" sz="2000" b="1" dirty="0">
                <a:solidFill>
                  <a:srgbClr val="2A295C"/>
                </a:solidFill>
              </a:rPr>
            </a:br>
            <a:r>
              <a:rPr lang="fr-FR" sz="2000" dirty="0">
                <a:solidFill>
                  <a:srgbClr val="2A295C"/>
                </a:solidFill>
              </a:rPr>
              <a:t>au titre de l’exercice clos le 31 août 2017,</a:t>
            </a:r>
            <a:r>
              <a:rPr lang="fr-FR" sz="2000" b="1" dirty="0">
                <a:solidFill>
                  <a:srgbClr val="2A295C"/>
                </a:solidFill>
              </a:rPr>
              <a:t> à Monsieur Michel LANDEL, Directeur Général</a:t>
            </a:r>
          </a:p>
          <a:p>
            <a:endParaRPr lang="fr-FR" sz="2000" b="1" dirty="0">
              <a:solidFill>
                <a:srgbClr val="2A295C"/>
              </a:solidFill>
            </a:endParaRPr>
          </a:p>
          <a:p>
            <a:endParaRPr lang="fr-FR" sz="2000" b="1" dirty="0">
              <a:solidFill>
                <a:srgbClr val="2A295C"/>
              </a:solidFill>
            </a:endParaRPr>
          </a:p>
          <a:p>
            <a:endParaRPr lang="fr-FR" sz="2000" b="1" dirty="0">
              <a:solidFill>
                <a:srgbClr val="2A295C"/>
              </a:solidFill>
            </a:endParaRPr>
          </a:p>
          <a:p>
            <a:endParaRPr lang="fr-FR" sz="2000" b="1" dirty="0">
              <a:solidFill>
                <a:srgbClr val="2A295C"/>
              </a:solidFill>
            </a:endParaRPr>
          </a:p>
          <a:p>
            <a:endParaRPr lang="fr-FR" sz="2000" b="1" dirty="0">
              <a:solidFill>
                <a:srgbClr val="2A295C"/>
              </a:solidFill>
            </a:endParaRPr>
          </a:p>
          <a:p>
            <a:endParaRPr lang="fr-FR" sz="2000" b="1" dirty="0">
              <a:solidFill>
                <a:srgbClr val="2A295C"/>
              </a:solidFill>
            </a:endParaRPr>
          </a:p>
          <a:p>
            <a:endParaRPr lang="fr-FR" sz="2000" b="1" dirty="0">
              <a:solidFill>
                <a:srgbClr val="2A295C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637592"/>
              </p:ext>
            </p:extLst>
          </p:nvPr>
        </p:nvGraphicFramePr>
        <p:xfrm>
          <a:off x="471488" y="2319722"/>
          <a:ext cx="8205787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0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fr-FR" sz="1400" dirty="0"/>
                        <a:t>Eléments de la rémunération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Montants exercice 2016-2017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65676A"/>
                          </a:solidFill>
                        </a:rPr>
                        <a:t>Rémunération fixe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65676A"/>
                          </a:solidFill>
                        </a:rPr>
                        <a:t>933 400 euros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65676A"/>
                          </a:solidFill>
                        </a:rPr>
                        <a:t>Rémunération variable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65676A"/>
                          </a:solidFill>
                        </a:rPr>
                        <a:t>1</a:t>
                      </a:r>
                      <a:r>
                        <a:rPr lang="fr-FR" sz="1600" baseline="0" dirty="0">
                          <a:solidFill>
                            <a:srgbClr val="65676A"/>
                          </a:solidFill>
                        </a:rPr>
                        <a:t> 090 118 euros</a:t>
                      </a:r>
                      <a:endParaRPr lang="fr-FR" sz="1600" dirty="0">
                        <a:solidFill>
                          <a:srgbClr val="65676A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015727"/>
              </p:ext>
            </p:extLst>
          </p:nvPr>
        </p:nvGraphicFramePr>
        <p:xfrm>
          <a:off x="471488" y="3399842"/>
          <a:ext cx="8209964" cy="9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0512">
                  <a:extLst>
                    <a:ext uri="{9D8B030D-6E8A-4147-A177-3AD203B41FA5}">
                      <a16:colId xmlns:a16="http://schemas.microsoft.com/office/drawing/2014/main" val="3291006684"/>
                    </a:ext>
                  </a:extLst>
                </a:gridCol>
                <a:gridCol w="4109452">
                  <a:extLst>
                    <a:ext uri="{9D8B030D-6E8A-4147-A177-3AD203B41FA5}">
                      <a16:colId xmlns:a16="http://schemas.microsoft.com/office/drawing/2014/main" val="1487762275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solidFill>
                            <a:srgbClr val="65676A"/>
                          </a:solidFill>
                        </a:rPr>
                        <a:t>Attribution d’actions de performance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solidFill>
                            <a:srgbClr val="65676A"/>
                          </a:solidFill>
                        </a:rPr>
                        <a:t>44 000 actions de performance valorisées à 3</a:t>
                      </a:r>
                      <a:r>
                        <a:rPr lang="fr-FR" sz="1600" b="0" baseline="0" dirty="0">
                          <a:solidFill>
                            <a:srgbClr val="65676A"/>
                          </a:solidFill>
                        </a:rPr>
                        <a:t> 258 860 euros</a:t>
                      </a:r>
                      <a:endParaRPr lang="fr-FR" sz="1600" b="0" dirty="0">
                        <a:solidFill>
                          <a:srgbClr val="65676A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28139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65676A"/>
                          </a:solidFill>
                        </a:rPr>
                        <a:t>Avantage</a:t>
                      </a:r>
                      <a:r>
                        <a:rPr lang="fr-FR" sz="1400" baseline="0" dirty="0">
                          <a:solidFill>
                            <a:srgbClr val="65676A"/>
                          </a:solidFill>
                        </a:rPr>
                        <a:t> (voiture de fonction)</a:t>
                      </a:r>
                      <a:endParaRPr lang="fr-FR" sz="1400" dirty="0">
                        <a:solidFill>
                          <a:srgbClr val="65676A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65676A"/>
                          </a:solidFill>
                        </a:rPr>
                        <a:t>1</a:t>
                      </a:r>
                      <a:r>
                        <a:rPr lang="fr-FR" sz="1400" baseline="0" dirty="0">
                          <a:solidFill>
                            <a:srgbClr val="65676A"/>
                          </a:solidFill>
                        </a:rPr>
                        <a:t> 916 euros</a:t>
                      </a:r>
                      <a:endParaRPr lang="fr-FR" sz="1400" dirty="0">
                        <a:solidFill>
                          <a:srgbClr val="65676A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645015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8048" y="4847669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62</a:t>
            </a:fld>
            <a:endParaRPr lang="en-AU" dirty="0"/>
          </a:p>
        </p:txBody>
      </p:sp>
      <p:sp>
        <p:nvSpPr>
          <p:cNvPr id="10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  <p:sp>
        <p:nvSpPr>
          <p:cNvPr id="11" name="ZoneTexte 10"/>
          <p:cNvSpPr txBox="1"/>
          <p:nvPr/>
        </p:nvSpPr>
        <p:spPr>
          <a:xfrm>
            <a:off x="7948987" y="195486"/>
            <a:ext cx="82891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>
                <a:solidFill>
                  <a:srgbClr val="65676A"/>
                </a:solidFill>
              </a:rPr>
              <a:t>Détails page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267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du DDR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42" y="211875"/>
            <a:ext cx="468052" cy="662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951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14</a:t>
            </a:r>
            <a:r>
              <a:rPr lang="fr-FR" cap="none" baseline="30000" dirty="0"/>
              <a:t>e</a:t>
            </a:r>
            <a:r>
              <a:rPr lang="fr-FR" dirty="0"/>
              <a:t> résolution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685293"/>
            <a:ext cx="8204400" cy="277961"/>
          </a:xfrm>
        </p:spPr>
        <p:txBody>
          <a:bodyPr>
            <a:normAutofit/>
          </a:bodyPr>
          <a:lstStyle/>
          <a:p>
            <a:r>
              <a:rPr lang="fr-FR" sz="1600" dirty="0">
                <a:solidFill>
                  <a:schemeClr val="accent6"/>
                </a:solidFill>
              </a:rPr>
              <a:t>Vote des résolutions à titre ordinaire</a:t>
            </a:r>
          </a:p>
        </p:txBody>
      </p:sp>
      <p:sp>
        <p:nvSpPr>
          <p:cNvPr id="7" name="Rectangle 6"/>
          <p:cNvSpPr/>
          <p:nvPr/>
        </p:nvSpPr>
        <p:spPr>
          <a:xfrm>
            <a:off x="471488" y="1251286"/>
            <a:ext cx="8205787" cy="1754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FR" sz="2000" b="1" dirty="0">
                <a:solidFill>
                  <a:srgbClr val="2A295C"/>
                </a:solidFill>
              </a:rPr>
              <a:t>Approbation de la politique de rémunération pour </a:t>
            </a:r>
            <a:br>
              <a:rPr lang="fr-FR" sz="2000" b="1" dirty="0">
                <a:solidFill>
                  <a:srgbClr val="2A295C"/>
                </a:solidFill>
              </a:rPr>
            </a:br>
            <a:r>
              <a:rPr lang="fr-FR" sz="2000" b="1" dirty="0">
                <a:solidFill>
                  <a:srgbClr val="2A295C"/>
                </a:solidFill>
              </a:rPr>
              <a:t>Madame Sophie BELLON, Présidente du Conseil d’Administration</a:t>
            </a:r>
          </a:p>
          <a:p>
            <a:endParaRPr lang="fr-FR" sz="2000" b="1" dirty="0">
              <a:solidFill>
                <a:srgbClr val="2A295C"/>
              </a:solidFill>
            </a:endParaRPr>
          </a:p>
          <a:p>
            <a:r>
              <a:rPr lang="fr-FR" sz="1800" b="1" dirty="0">
                <a:solidFill>
                  <a:srgbClr val="2A295C"/>
                </a:solidFill>
              </a:rPr>
              <a:t>Principes et critères de répartition et d’attribution des éléments fixes, variables et exceptionnels de la rémunération totale </a:t>
            </a:r>
            <a:br>
              <a:rPr lang="fr-FR" sz="1800" b="1" dirty="0">
                <a:solidFill>
                  <a:srgbClr val="2A295C"/>
                </a:solidFill>
              </a:rPr>
            </a:br>
            <a:r>
              <a:rPr lang="fr-FR" sz="1800" b="1" dirty="0">
                <a:solidFill>
                  <a:srgbClr val="2A295C"/>
                </a:solidFill>
              </a:rPr>
              <a:t>et des avantages en nature</a:t>
            </a:r>
            <a:endParaRPr lang="fr-FR" sz="1100" dirty="0">
              <a:solidFill>
                <a:srgbClr val="2A295C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88048" y="4847669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63</a:t>
            </a:fld>
            <a:endParaRPr lang="en-AU" dirty="0"/>
          </a:p>
        </p:txBody>
      </p:sp>
      <p:sp>
        <p:nvSpPr>
          <p:cNvPr id="9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  <p:sp>
        <p:nvSpPr>
          <p:cNvPr id="10" name="ZoneTexte 9"/>
          <p:cNvSpPr txBox="1"/>
          <p:nvPr/>
        </p:nvSpPr>
        <p:spPr>
          <a:xfrm>
            <a:off x="7948987" y="195486"/>
            <a:ext cx="82891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>
                <a:solidFill>
                  <a:srgbClr val="65676A"/>
                </a:solidFill>
              </a:rPr>
              <a:t>Détails pages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261-262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du DDR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42" y="211875"/>
            <a:ext cx="468052" cy="662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383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15</a:t>
            </a:r>
            <a:r>
              <a:rPr lang="fr-FR" cap="none" baseline="30000" dirty="0"/>
              <a:t>e</a:t>
            </a:r>
            <a:r>
              <a:rPr lang="fr-FR" dirty="0"/>
              <a:t> résolution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680429"/>
            <a:ext cx="8204400" cy="277961"/>
          </a:xfrm>
        </p:spPr>
        <p:txBody>
          <a:bodyPr>
            <a:normAutofit/>
          </a:bodyPr>
          <a:lstStyle/>
          <a:p>
            <a:r>
              <a:rPr lang="fr-FR" sz="1600" dirty="0">
                <a:solidFill>
                  <a:schemeClr val="accent6"/>
                </a:solidFill>
              </a:rPr>
              <a:t>Vote des résolutions à titre ordinaire</a:t>
            </a:r>
          </a:p>
        </p:txBody>
      </p:sp>
      <p:sp>
        <p:nvSpPr>
          <p:cNvPr id="7" name="Rectangle 6"/>
          <p:cNvSpPr/>
          <p:nvPr/>
        </p:nvSpPr>
        <p:spPr>
          <a:xfrm>
            <a:off x="471488" y="1249330"/>
            <a:ext cx="8205787" cy="20621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FR" sz="2000" b="1" dirty="0">
                <a:solidFill>
                  <a:srgbClr val="2A295C"/>
                </a:solidFill>
              </a:rPr>
              <a:t>Approbation de la politique de rémunération pour </a:t>
            </a:r>
            <a:br>
              <a:rPr lang="fr-FR" sz="2000" b="1" dirty="0">
                <a:solidFill>
                  <a:srgbClr val="2A295C"/>
                </a:solidFill>
              </a:rPr>
            </a:br>
            <a:r>
              <a:rPr lang="fr-FR" sz="2000" b="1" dirty="0">
                <a:solidFill>
                  <a:srgbClr val="2A295C"/>
                </a:solidFill>
              </a:rPr>
              <a:t>Monsieur Michel LANDEL, Directeur Général </a:t>
            </a:r>
            <a:br>
              <a:rPr lang="fr-FR" sz="2000" b="1" dirty="0">
                <a:solidFill>
                  <a:srgbClr val="2A295C"/>
                </a:solidFill>
              </a:rPr>
            </a:br>
            <a:r>
              <a:rPr lang="fr-FR" sz="2000" b="1" dirty="0">
                <a:solidFill>
                  <a:srgbClr val="2A295C"/>
                </a:solidFill>
              </a:rPr>
              <a:t>jusqu’au 23 janvier 2018</a:t>
            </a:r>
          </a:p>
          <a:p>
            <a:endParaRPr lang="fr-FR" sz="2000" b="1" dirty="0">
              <a:solidFill>
                <a:srgbClr val="2A295C"/>
              </a:solidFill>
            </a:endParaRPr>
          </a:p>
          <a:p>
            <a:r>
              <a:rPr lang="fr-FR" sz="1800" b="1" dirty="0">
                <a:solidFill>
                  <a:srgbClr val="2A295C"/>
                </a:solidFill>
              </a:rPr>
              <a:t>Principes et critères de répartition et d’attribution des éléments fixes, variables et exceptionnels de la rémunération totale </a:t>
            </a:r>
            <a:br>
              <a:rPr lang="fr-FR" sz="1800" b="1" dirty="0">
                <a:solidFill>
                  <a:srgbClr val="2A295C"/>
                </a:solidFill>
              </a:rPr>
            </a:br>
            <a:r>
              <a:rPr lang="fr-FR" sz="1800" b="1" dirty="0">
                <a:solidFill>
                  <a:srgbClr val="2A295C"/>
                </a:solidFill>
              </a:rPr>
              <a:t>et des avantages en nature</a:t>
            </a:r>
            <a:endParaRPr lang="fr-FR" sz="1050" dirty="0">
              <a:solidFill>
                <a:srgbClr val="2A295C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86092" y="4847669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64</a:t>
            </a:fld>
            <a:endParaRPr lang="en-AU" dirty="0"/>
          </a:p>
        </p:txBody>
      </p:sp>
      <p:sp>
        <p:nvSpPr>
          <p:cNvPr id="9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  <p:sp>
        <p:nvSpPr>
          <p:cNvPr id="10" name="ZoneTexte 9"/>
          <p:cNvSpPr txBox="1"/>
          <p:nvPr/>
        </p:nvSpPr>
        <p:spPr>
          <a:xfrm>
            <a:off x="7948987" y="195486"/>
            <a:ext cx="82891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>
                <a:solidFill>
                  <a:srgbClr val="65676A"/>
                </a:solidFill>
              </a:rPr>
              <a:t>Page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261 et suivantes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du DDR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42" y="211875"/>
            <a:ext cx="468052" cy="662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69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16</a:t>
            </a:r>
            <a:r>
              <a:rPr lang="fr-FR" cap="none" baseline="30000" dirty="0"/>
              <a:t>e</a:t>
            </a:r>
            <a:r>
              <a:rPr lang="fr-FR" dirty="0"/>
              <a:t> résolution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685293"/>
            <a:ext cx="8204400" cy="277961"/>
          </a:xfrm>
        </p:spPr>
        <p:txBody>
          <a:bodyPr>
            <a:normAutofit/>
          </a:bodyPr>
          <a:lstStyle/>
          <a:p>
            <a:r>
              <a:rPr lang="fr-FR" sz="1600" dirty="0">
                <a:solidFill>
                  <a:schemeClr val="accent6"/>
                </a:solidFill>
              </a:rPr>
              <a:t>Vote des résolutions à titre ordinaire</a:t>
            </a:r>
          </a:p>
        </p:txBody>
      </p:sp>
      <p:sp>
        <p:nvSpPr>
          <p:cNvPr id="7" name="Rectangle 6"/>
          <p:cNvSpPr/>
          <p:nvPr/>
        </p:nvSpPr>
        <p:spPr>
          <a:xfrm>
            <a:off x="471488" y="1251753"/>
            <a:ext cx="8205787" cy="20621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r-FR" sz="2000" b="1" dirty="0">
                <a:solidFill>
                  <a:srgbClr val="2A295C"/>
                </a:solidFill>
              </a:rPr>
              <a:t>Approbation de la politique de rémunération pour </a:t>
            </a:r>
            <a:br>
              <a:rPr lang="fr-FR" sz="2000" b="1" dirty="0">
                <a:solidFill>
                  <a:srgbClr val="2A295C"/>
                </a:solidFill>
              </a:rPr>
            </a:br>
            <a:r>
              <a:rPr lang="fr-FR" sz="2000" b="1" dirty="0">
                <a:solidFill>
                  <a:srgbClr val="2A295C"/>
                </a:solidFill>
              </a:rPr>
              <a:t>Monsieur Denis MACHUEL, Directeur Général </a:t>
            </a:r>
            <a:br>
              <a:rPr lang="fr-FR" sz="2000" b="1" dirty="0">
                <a:solidFill>
                  <a:srgbClr val="2A295C"/>
                </a:solidFill>
              </a:rPr>
            </a:br>
            <a:r>
              <a:rPr lang="fr-FR" sz="2000" b="1" dirty="0">
                <a:solidFill>
                  <a:srgbClr val="2A295C"/>
                </a:solidFill>
              </a:rPr>
              <a:t>à compter du 23 janvier 2018</a:t>
            </a:r>
          </a:p>
          <a:p>
            <a:endParaRPr lang="fr-FR" sz="2000" b="1" dirty="0">
              <a:solidFill>
                <a:srgbClr val="2A295C"/>
              </a:solidFill>
            </a:endParaRPr>
          </a:p>
          <a:p>
            <a:r>
              <a:rPr lang="fr-FR" sz="1800" b="1" dirty="0">
                <a:solidFill>
                  <a:srgbClr val="2A295C"/>
                </a:solidFill>
              </a:rPr>
              <a:t>Principes et critères de répartition et d’attribution des éléments fixes, variables et exceptionnels de la rémunération totale </a:t>
            </a:r>
            <a:br>
              <a:rPr lang="fr-FR" sz="1800" b="1" dirty="0">
                <a:solidFill>
                  <a:srgbClr val="2A295C"/>
                </a:solidFill>
              </a:rPr>
            </a:br>
            <a:r>
              <a:rPr lang="fr-FR" sz="1800" b="1" dirty="0">
                <a:solidFill>
                  <a:srgbClr val="2A295C"/>
                </a:solidFill>
              </a:rPr>
              <a:t>et des avantages en nature</a:t>
            </a:r>
            <a:endParaRPr lang="fr-FR" sz="1000" dirty="0">
              <a:solidFill>
                <a:srgbClr val="2A295C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81228" y="4847669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65</a:t>
            </a:fld>
            <a:endParaRPr lang="en-AU" dirty="0"/>
          </a:p>
        </p:txBody>
      </p:sp>
      <p:sp>
        <p:nvSpPr>
          <p:cNvPr id="9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  <p:sp>
        <p:nvSpPr>
          <p:cNvPr id="10" name="ZoneTexte 9"/>
          <p:cNvSpPr txBox="1"/>
          <p:nvPr/>
        </p:nvSpPr>
        <p:spPr>
          <a:xfrm>
            <a:off x="7948987" y="195486"/>
            <a:ext cx="82891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>
                <a:solidFill>
                  <a:srgbClr val="65676A"/>
                </a:solidFill>
              </a:rPr>
              <a:t>Page 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261 et suivantes</a:t>
            </a:r>
            <a:br>
              <a:rPr lang="fr-FR" sz="12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du DDR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42" y="211875"/>
            <a:ext cx="468052" cy="662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39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17</a:t>
            </a:r>
            <a:r>
              <a:rPr lang="fr-FR" cap="none" baseline="30000" dirty="0"/>
              <a:t>e</a:t>
            </a:r>
            <a:r>
              <a:rPr lang="fr-FR" dirty="0"/>
              <a:t> résolution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685293"/>
            <a:ext cx="8204400" cy="277961"/>
          </a:xfrm>
        </p:spPr>
        <p:txBody>
          <a:bodyPr>
            <a:normAutofit/>
          </a:bodyPr>
          <a:lstStyle/>
          <a:p>
            <a:r>
              <a:rPr lang="fr-FR" sz="1600" dirty="0">
                <a:solidFill>
                  <a:schemeClr val="accent6"/>
                </a:solidFill>
              </a:rPr>
              <a:t>Vote des résolutions à titre ordinaire</a:t>
            </a:r>
          </a:p>
        </p:txBody>
      </p:sp>
      <p:sp>
        <p:nvSpPr>
          <p:cNvPr id="9" name="Espace réservé du texte 3"/>
          <p:cNvSpPr txBox="1">
            <a:spLocks/>
          </p:cNvSpPr>
          <p:nvPr/>
        </p:nvSpPr>
        <p:spPr bwMode="gray">
          <a:xfrm>
            <a:off x="471488" y="1251286"/>
            <a:ext cx="8205787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tabLst>
                <a:tab pos="1082675" algn="l"/>
                <a:tab pos="1616075" algn="l"/>
                <a:tab pos="2149475" algn="l"/>
                <a:tab pos="8077200" algn="r"/>
              </a:tabLst>
              <a:defRPr sz="2200" b="1">
                <a:solidFill>
                  <a:schemeClr val="tx2"/>
                </a:solidFill>
                <a:latin typeface="+mn-lt"/>
                <a:ea typeface="ＭＳ Ｐゴシック" pitchFamily="34" charset="-128"/>
                <a:cs typeface="ＭＳ Ｐゴシック" charset="0"/>
              </a:defRPr>
            </a:lvl1pPr>
            <a:lvl2pPr marL="628650" indent="-2667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  <a:latin typeface="+mn-lt"/>
                <a:ea typeface="ＭＳ Ｐゴシック" pitchFamily="34" charset="-128"/>
              </a:defRPr>
            </a:lvl2pPr>
            <a:lvl3pPr marL="896938" indent="-17621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Blip>
                <a:blip r:embed="rId2"/>
              </a:buBlip>
              <a:tabLst>
                <a:tab pos="10826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16075" indent="-179388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Blip>
                <a:blip r:embed="rId2"/>
              </a:buBlip>
              <a:tabLst>
                <a:tab pos="1082675" algn="l"/>
                <a:tab pos="16160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420938" indent="-5921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  <a:ea typeface="ＭＳ Ｐゴシック" pitchFamily="34" charset="-128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Autorisation au Conseil en vue de l’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achat, par la Société, </a:t>
            </a:r>
            <a:b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</a:b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de ses propres actions,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 pour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les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annuler par voie de réduction </a:t>
            </a:r>
            <a:b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</a:b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de capital </a:t>
            </a:r>
            <a:r>
              <a:rPr lang="fr-FR" sz="2000" b="0" kern="0" dirty="0">
                <a:solidFill>
                  <a:srgbClr val="2A295C"/>
                </a:solidFill>
                <a:latin typeface="Arial"/>
              </a:rPr>
              <a:t>ou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procéder à des attributions gratuites d’actions </a:t>
            </a:r>
            <a:b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</a:b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en faveur des salariés et mandataires sociaux du Groupe</a:t>
            </a:r>
          </a:p>
          <a:p>
            <a:pPr marL="271463" marR="0" lvl="1" indent="-2667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/>
            </a:pPr>
            <a:r>
              <a:rPr kumimoji="0" lang="fr-FR" sz="1400" b="1" i="0" u="sng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Prix maximum d’achat</a:t>
            </a:r>
            <a:r>
              <a:rPr kumimoji="0" lang="fr-FR" sz="1400" b="1" i="0" u="none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 : 150 € par action</a:t>
            </a:r>
          </a:p>
          <a:p>
            <a:pPr marL="271463" marR="0" lvl="1" indent="-2667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/>
            </a:pPr>
            <a:r>
              <a:rPr kumimoji="0" lang="fr-FR" sz="1400" b="1" i="0" u="sng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Limite</a:t>
            </a:r>
            <a:r>
              <a:rPr kumimoji="0" lang="fr-FR" sz="1400" b="1" i="0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 </a:t>
            </a:r>
            <a:r>
              <a:rPr kumimoji="0" lang="fr-FR" sz="1400" b="1" i="0" u="none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: Fixée par la société à </a:t>
            </a:r>
            <a:r>
              <a:rPr lang="fr-FR" sz="1400" b="1" kern="0" spc="20" dirty="0">
                <a:solidFill>
                  <a:srgbClr val="2A295C"/>
                </a:solidFill>
                <a:latin typeface="Arial"/>
              </a:rPr>
              <a:t>5</a:t>
            </a:r>
            <a:r>
              <a:rPr kumimoji="0" lang="fr-FR" sz="1400" b="1" i="0" u="none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 % du capital social</a:t>
            </a:r>
          </a:p>
          <a:p>
            <a:pPr marL="271463" marR="0" lvl="1" indent="-2667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/>
            </a:pPr>
            <a:r>
              <a:rPr kumimoji="0" lang="fr-FR" sz="1400" b="1" i="0" u="sng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Validité de l’autorisation</a:t>
            </a:r>
            <a:r>
              <a:rPr kumimoji="0" lang="fr-FR" sz="1400" b="1" i="0" u="none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 : 18 mois</a:t>
            </a:r>
          </a:p>
          <a:p>
            <a:pPr marL="271463" lvl="1" defTabSz="91440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80000"/>
              <a:defRPr/>
            </a:pPr>
            <a:r>
              <a:rPr lang="fr-FR" sz="1400" b="1" kern="0" spc="20" dirty="0">
                <a:solidFill>
                  <a:srgbClr val="2A295C"/>
                </a:solidFill>
              </a:rPr>
              <a:t>Annule et remplace l’autorisation donnée par l’AG du 24 janvier 2017</a:t>
            </a:r>
            <a:endParaRPr kumimoji="0" lang="fr-FR" sz="1400" b="1" i="0" u="none" strike="noStrike" kern="0" cap="none" spc="2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ＭＳ Ｐゴシック" pitchFamily="34" charset="-128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86092" y="4847669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66</a:t>
            </a:fld>
            <a:endParaRPr lang="en-AU" dirty="0"/>
          </a:p>
        </p:txBody>
      </p:sp>
      <p:sp>
        <p:nvSpPr>
          <p:cNvPr id="7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161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18</a:t>
            </a:r>
            <a:r>
              <a:rPr lang="fr-FR" cap="none" baseline="30000" dirty="0"/>
              <a:t>e</a:t>
            </a:r>
            <a:r>
              <a:rPr lang="fr-FR" dirty="0"/>
              <a:t> résolution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680429"/>
            <a:ext cx="8204400" cy="277961"/>
          </a:xfrm>
        </p:spPr>
        <p:txBody>
          <a:bodyPr>
            <a:normAutofit/>
          </a:bodyPr>
          <a:lstStyle/>
          <a:p>
            <a:r>
              <a:rPr lang="fr-FR" sz="1600" dirty="0">
                <a:solidFill>
                  <a:schemeClr val="accent6"/>
                </a:solidFill>
              </a:rPr>
              <a:t>Vote des résolutions à titre extraordinaire</a:t>
            </a:r>
          </a:p>
        </p:txBody>
      </p:sp>
      <p:sp>
        <p:nvSpPr>
          <p:cNvPr id="9" name="Espace réservé du texte 3"/>
          <p:cNvSpPr txBox="1">
            <a:spLocks/>
          </p:cNvSpPr>
          <p:nvPr/>
        </p:nvSpPr>
        <p:spPr bwMode="gray">
          <a:xfrm>
            <a:off x="471488" y="1246422"/>
            <a:ext cx="820578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tabLst>
                <a:tab pos="1082675" algn="l"/>
                <a:tab pos="1616075" algn="l"/>
                <a:tab pos="2149475" algn="l"/>
                <a:tab pos="8077200" algn="r"/>
              </a:tabLst>
              <a:defRPr sz="2200" b="1">
                <a:solidFill>
                  <a:schemeClr val="tx2"/>
                </a:solidFill>
                <a:latin typeface="+mn-lt"/>
                <a:ea typeface="ＭＳ Ｐゴシック" pitchFamily="34" charset="-128"/>
                <a:cs typeface="ＭＳ Ｐゴシック" charset="0"/>
              </a:defRPr>
            </a:lvl1pPr>
            <a:lvl2pPr marL="628650" indent="-2667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  <a:latin typeface="+mn-lt"/>
                <a:ea typeface="ＭＳ Ｐゴシック" pitchFamily="34" charset="-128"/>
              </a:defRPr>
            </a:lvl2pPr>
            <a:lvl3pPr marL="896938" indent="-17621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Blip>
                <a:blip r:embed="rId2"/>
              </a:buBlip>
              <a:tabLst>
                <a:tab pos="10826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16075" indent="-179388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Blip>
                <a:blip r:embed="rId2"/>
              </a:buBlip>
              <a:tabLst>
                <a:tab pos="1082675" algn="l"/>
                <a:tab pos="16160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420938" indent="-5921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  <a:ea typeface="ＭＳ Ｐゴシック" pitchFamily="34" charset="-128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Autorisation </a:t>
            </a:r>
            <a:r>
              <a:rPr lang="fr-FR" sz="2000" b="0" kern="0" dirty="0">
                <a:solidFill>
                  <a:srgbClr val="2A295C"/>
                </a:solidFill>
                <a:latin typeface="Arial"/>
              </a:rPr>
              <a:t>au Conseil à l’effet de réduire le capital social </a:t>
            </a:r>
            <a:br>
              <a:rPr lang="fr-FR" sz="2000" b="0" kern="0" dirty="0">
                <a:solidFill>
                  <a:srgbClr val="2A295C"/>
                </a:solidFill>
                <a:latin typeface="Arial"/>
              </a:rPr>
            </a:br>
            <a:r>
              <a:rPr lang="fr-FR" sz="2000" b="0" kern="0" dirty="0">
                <a:solidFill>
                  <a:srgbClr val="2A295C"/>
                </a:solidFill>
                <a:latin typeface="Arial"/>
              </a:rPr>
              <a:t>par annulation d’actions auto-détenues acquises </a:t>
            </a:r>
            <a:br>
              <a:rPr lang="fr-FR" sz="2000" b="0" kern="0" dirty="0">
                <a:solidFill>
                  <a:srgbClr val="2A295C"/>
                </a:solidFill>
                <a:latin typeface="Arial"/>
              </a:rPr>
            </a:br>
            <a:r>
              <a:rPr lang="fr-FR" sz="2000" b="0" kern="0" dirty="0">
                <a:solidFill>
                  <a:srgbClr val="2A295C"/>
                </a:solidFill>
                <a:latin typeface="Arial"/>
              </a:rPr>
              <a:t>dans le cadre du programme de rachat d’actions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ＭＳ Ｐゴシック" pitchFamily="34" charset="-128"/>
            </a:endParaRPr>
          </a:p>
          <a:p>
            <a:pPr marL="271463" marR="0" lvl="1" indent="-2667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/>
            </a:pPr>
            <a:r>
              <a:rPr kumimoji="0" lang="fr-FR" sz="1400" b="1" i="0" u="sng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Limite</a:t>
            </a:r>
            <a:r>
              <a:rPr kumimoji="0" lang="fr-FR" sz="1400" b="1" i="0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 </a:t>
            </a:r>
            <a:r>
              <a:rPr kumimoji="0" lang="fr-FR" sz="1400" b="1" i="0" u="none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: Fixée par la société à </a:t>
            </a:r>
            <a:r>
              <a:rPr lang="fr-FR" sz="1400" b="1" kern="0" spc="20" dirty="0">
                <a:solidFill>
                  <a:srgbClr val="2A295C"/>
                </a:solidFill>
                <a:latin typeface="Arial"/>
              </a:rPr>
              <a:t>5</a:t>
            </a:r>
            <a:r>
              <a:rPr kumimoji="0" lang="fr-FR" sz="1400" b="1" i="0" u="none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 % du nombre total d’actions </a:t>
            </a:r>
            <a:br>
              <a:rPr kumimoji="0" lang="fr-FR" sz="1400" b="1" i="0" u="none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</a:br>
            <a:r>
              <a:rPr kumimoji="0" lang="fr-FR" sz="1400" b="1" i="0" u="none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composant</a:t>
            </a:r>
            <a:r>
              <a:rPr kumimoji="0" lang="fr-FR" sz="1400" b="1" i="0" u="none" strike="noStrike" kern="0" cap="none" spc="20" normalizeH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 le capital social par période de 24 mois</a:t>
            </a:r>
            <a:endParaRPr kumimoji="0" lang="fr-FR" sz="1400" b="1" i="0" u="none" strike="noStrike" kern="0" cap="none" spc="2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ＭＳ Ｐゴシック" pitchFamily="34" charset="-128"/>
            </a:endParaRPr>
          </a:p>
          <a:p>
            <a:pPr marL="271463" marR="0" lvl="1" indent="-2667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/>
            </a:pPr>
            <a:r>
              <a:rPr kumimoji="0" lang="fr-FR" sz="1400" b="1" i="0" u="sng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Validité de l’autorisation</a:t>
            </a:r>
            <a:r>
              <a:rPr kumimoji="0" lang="fr-FR" sz="1400" b="1" i="0" u="none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 : </a:t>
            </a:r>
            <a:r>
              <a:rPr lang="fr-FR" sz="1400" b="1" kern="0" spc="20" dirty="0">
                <a:solidFill>
                  <a:srgbClr val="2A295C"/>
                </a:solidFill>
                <a:latin typeface="Arial"/>
              </a:rPr>
              <a:t>26</a:t>
            </a:r>
            <a:r>
              <a:rPr kumimoji="0" lang="fr-FR" sz="1400" b="1" i="0" u="none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 mois</a:t>
            </a:r>
          </a:p>
          <a:p>
            <a:pPr marL="271463" marR="0" lvl="1" indent="-2667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/>
            </a:pPr>
            <a:r>
              <a:rPr lang="fr-FR" sz="1400" b="1" kern="0" spc="20" dirty="0">
                <a:solidFill>
                  <a:srgbClr val="2A295C"/>
                </a:solidFill>
                <a:latin typeface="Arial"/>
              </a:rPr>
              <a:t>Annule et remplace l’autorisation donnée par l’AG du 26 janvier 2016, 11</a:t>
            </a:r>
            <a:r>
              <a:rPr lang="fr-FR" sz="1400" b="1" kern="0" spc="20" baseline="30000" dirty="0">
                <a:solidFill>
                  <a:srgbClr val="2A295C"/>
                </a:solidFill>
                <a:latin typeface="Arial"/>
              </a:rPr>
              <a:t>e</a:t>
            </a:r>
            <a:r>
              <a:rPr lang="fr-FR" sz="1400" b="1" kern="0" spc="20" dirty="0">
                <a:solidFill>
                  <a:srgbClr val="2A295C"/>
                </a:solidFill>
                <a:latin typeface="Arial"/>
              </a:rPr>
              <a:t> résolution</a:t>
            </a:r>
            <a:endParaRPr kumimoji="0" lang="fr-FR" sz="1400" b="1" i="0" u="none" strike="noStrike" kern="0" cap="none" spc="2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ＭＳ Ｐゴシック" pitchFamily="34" charset="-128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81228" y="4847669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67</a:t>
            </a:fld>
            <a:endParaRPr lang="en-AU" dirty="0"/>
          </a:p>
        </p:txBody>
      </p:sp>
      <p:sp>
        <p:nvSpPr>
          <p:cNvPr id="7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271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19</a:t>
            </a:r>
            <a:r>
              <a:rPr lang="fr-FR" cap="none" baseline="30000" dirty="0"/>
              <a:t>e</a:t>
            </a:r>
            <a:r>
              <a:rPr lang="fr-FR" dirty="0"/>
              <a:t> résolution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690157"/>
            <a:ext cx="8204400" cy="277961"/>
          </a:xfrm>
        </p:spPr>
        <p:txBody>
          <a:bodyPr>
            <a:normAutofit/>
          </a:bodyPr>
          <a:lstStyle/>
          <a:p>
            <a:r>
              <a:rPr lang="fr-FR" sz="1600" dirty="0">
                <a:solidFill>
                  <a:schemeClr val="accent6"/>
                </a:solidFill>
              </a:rPr>
              <a:t>Vote des résolutions à titre extraordinaire</a:t>
            </a:r>
          </a:p>
        </p:txBody>
      </p:sp>
      <p:sp>
        <p:nvSpPr>
          <p:cNvPr id="9" name="Espace réservé du texte 3"/>
          <p:cNvSpPr txBox="1">
            <a:spLocks/>
          </p:cNvSpPr>
          <p:nvPr/>
        </p:nvSpPr>
        <p:spPr bwMode="gray">
          <a:xfrm>
            <a:off x="471488" y="1246422"/>
            <a:ext cx="8205787" cy="291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tabLst>
                <a:tab pos="1082675" algn="l"/>
                <a:tab pos="1616075" algn="l"/>
                <a:tab pos="2149475" algn="l"/>
                <a:tab pos="8077200" algn="r"/>
              </a:tabLst>
              <a:defRPr sz="2200" b="1">
                <a:solidFill>
                  <a:schemeClr val="tx2"/>
                </a:solidFill>
                <a:latin typeface="+mn-lt"/>
                <a:ea typeface="ＭＳ Ｐゴシック" pitchFamily="34" charset="-128"/>
                <a:cs typeface="ＭＳ Ｐゴシック" charset="0"/>
              </a:defRPr>
            </a:lvl1pPr>
            <a:lvl2pPr marL="628650" indent="-2667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  <a:latin typeface="+mn-lt"/>
                <a:ea typeface="ＭＳ Ｐゴシック" pitchFamily="34" charset="-128"/>
              </a:defRPr>
            </a:lvl2pPr>
            <a:lvl3pPr marL="896938" indent="-17621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Blip>
                <a:blip r:embed="rId2"/>
              </a:buBlip>
              <a:tabLst>
                <a:tab pos="10826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16075" indent="-179388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Blip>
                <a:blip r:embed="rId2"/>
              </a:buBlip>
              <a:tabLst>
                <a:tab pos="1082675" algn="l"/>
                <a:tab pos="16160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420938" indent="-5921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  <a:ea typeface="ＭＳ Ｐゴシック" pitchFamily="34" charset="-128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Délégation de compétence au Conseil </a:t>
            </a:r>
            <a:r>
              <a:rPr lang="fr-FR" sz="2000" b="0" kern="0" dirty="0">
                <a:solidFill>
                  <a:srgbClr val="2A295C"/>
                </a:solidFill>
                <a:latin typeface="Arial"/>
              </a:rPr>
              <a:t>à l’effet d’augmenter le capital social par l’émission d’actions ordinaires nouvelles et ou autres valeurs mobilières donnant accès au capital, avec maintien du DPS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ＭＳ Ｐゴシック" pitchFamily="34" charset="-128"/>
            </a:endParaRPr>
          </a:p>
          <a:p>
            <a:pPr marL="271463" marR="0" lvl="1" indent="-2667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/>
            </a:pPr>
            <a:r>
              <a:rPr lang="fr-FR" sz="1400" b="1" u="sng" kern="0" spc="20" noProof="0" dirty="0">
                <a:solidFill>
                  <a:srgbClr val="2A295C"/>
                </a:solidFill>
                <a:latin typeface="Arial"/>
              </a:rPr>
              <a:t>Montant nominal maximal des augmentations de capital</a:t>
            </a:r>
            <a:r>
              <a:rPr lang="fr-FR" sz="1400" b="1" kern="0" spc="20" noProof="0" dirty="0">
                <a:solidFill>
                  <a:srgbClr val="2A295C"/>
                </a:solidFill>
                <a:latin typeface="Arial"/>
              </a:rPr>
              <a:t> : 100 millions d’euros</a:t>
            </a:r>
          </a:p>
          <a:p>
            <a:pPr marL="271463" marR="0" lvl="1" indent="-2667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/>
            </a:pPr>
            <a:r>
              <a:rPr lang="fr-FR" sz="1400" b="1" u="sng" kern="0" spc="20" dirty="0">
                <a:solidFill>
                  <a:srgbClr val="2A295C"/>
                </a:solidFill>
                <a:latin typeface="Arial"/>
              </a:rPr>
              <a:t>Plafond global maximal des augmentations (résolutions 19, 20 et 21)</a:t>
            </a:r>
            <a:r>
              <a:rPr lang="fr-FR" sz="1400" b="1" kern="0" spc="20" dirty="0">
                <a:solidFill>
                  <a:srgbClr val="2A295C"/>
                </a:solidFill>
                <a:latin typeface="Arial"/>
              </a:rPr>
              <a:t> : 100 millions d’euros</a:t>
            </a:r>
            <a:endParaRPr lang="fr-FR" sz="1400" b="1" kern="0" spc="20" noProof="0" dirty="0">
              <a:solidFill>
                <a:srgbClr val="2A295C"/>
              </a:solidFill>
              <a:latin typeface="Arial"/>
            </a:endParaRPr>
          </a:p>
          <a:p>
            <a:pPr marL="271463" marR="0" lvl="1" indent="-2667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/>
            </a:pPr>
            <a:r>
              <a:rPr kumimoji="0" lang="fr-FR" sz="1400" b="1" i="0" u="sng" strike="noStrike" kern="0" cap="none" spc="20" normalizeH="0" baseline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Plafond maximal total des émissions</a:t>
            </a:r>
            <a:r>
              <a:rPr kumimoji="0" lang="fr-FR" sz="1400" b="1" i="0" u="sng" strike="noStrike" kern="0" cap="none" spc="20" normalizeH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 de valeurs mobilières représentatives de créances</a:t>
            </a:r>
            <a:r>
              <a:rPr kumimoji="0" lang="fr-FR" sz="1400" b="1" i="0" strike="noStrike" kern="0" cap="none" spc="20" normalizeH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 :</a:t>
            </a:r>
          </a:p>
          <a:p>
            <a:pPr marL="4763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80000"/>
              <a:buNone/>
              <a:tabLst>
                <a:tab pos="1616075" algn="l"/>
                <a:tab pos="2330450" algn="l"/>
                <a:tab pos="8077200" algn="r"/>
              </a:tabLst>
              <a:defRPr/>
            </a:pPr>
            <a:r>
              <a:rPr lang="fr-FR" sz="1400" b="1" kern="0" spc="20" dirty="0">
                <a:solidFill>
                  <a:srgbClr val="2A295C"/>
                </a:solidFill>
                <a:latin typeface="Arial"/>
              </a:rPr>
              <a:t>     </a:t>
            </a:r>
            <a:r>
              <a:rPr kumimoji="0" lang="fr-FR" sz="1400" b="1" i="0" u="none" strike="noStrike" kern="0" cap="none" spc="20" normalizeH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1 milliard d’euros</a:t>
            </a:r>
            <a:endParaRPr kumimoji="0" lang="fr-FR" sz="1400" b="1" i="0" u="none" strike="noStrike" kern="0" cap="none" spc="2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ＭＳ Ｐゴシック" pitchFamily="34" charset="-128"/>
            </a:endParaRPr>
          </a:p>
          <a:p>
            <a:pPr marL="271463" marR="0" lvl="1" indent="-2667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/>
            </a:pPr>
            <a:r>
              <a:rPr kumimoji="0" lang="fr-FR" sz="1400" b="1" i="0" u="sng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Validité de l’autorisation</a:t>
            </a:r>
            <a:r>
              <a:rPr kumimoji="0" lang="fr-FR" sz="1400" b="1" i="0" u="none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 : </a:t>
            </a:r>
            <a:r>
              <a:rPr lang="fr-FR" sz="1400" b="1" kern="0" spc="20" dirty="0">
                <a:solidFill>
                  <a:srgbClr val="2A295C"/>
                </a:solidFill>
                <a:latin typeface="Arial"/>
              </a:rPr>
              <a:t>26</a:t>
            </a:r>
            <a:r>
              <a:rPr kumimoji="0" lang="fr-FR" sz="1400" b="1" i="0" u="none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 mois</a:t>
            </a:r>
          </a:p>
          <a:p>
            <a:pPr marL="271463" marR="0" lvl="1" indent="-2667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/>
            </a:pPr>
            <a:r>
              <a:rPr lang="fr-FR" sz="1400" b="1" kern="0" spc="20" dirty="0">
                <a:solidFill>
                  <a:srgbClr val="2A295C"/>
                </a:solidFill>
                <a:latin typeface="Arial"/>
              </a:rPr>
              <a:t>Annule et remplace la délégation consentie par l’AG du 26 janvier 2016, 12</a:t>
            </a:r>
            <a:r>
              <a:rPr lang="fr-FR" sz="1400" b="1" kern="0" spc="20" baseline="30000" dirty="0">
                <a:solidFill>
                  <a:srgbClr val="2A295C"/>
                </a:solidFill>
                <a:latin typeface="Arial"/>
              </a:rPr>
              <a:t>e</a:t>
            </a:r>
            <a:r>
              <a:rPr lang="fr-FR" sz="1400" b="1" kern="0" spc="20" dirty="0">
                <a:solidFill>
                  <a:srgbClr val="2A295C"/>
                </a:solidFill>
                <a:latin typeface="Arial"/>
              </a:rPr>
              <a:t> résolution</a:t>
            </a:r>
            <a:endParaRPr kumimoji="0" lang="fr-FR" sz="1400" b="1" i="0" u="none" strike="noStrike" kern="0" cap="none" spc="2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ＭＳ Ｐゴシック" pitchFamily="34" charset="-128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88048" y="4847669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68</a:t>
            </a:fld>
            <a:endParaRPr lang="en-AU" dirty="0"/>
          </a:p>
        </p:txBody>
      </p:sp>
      <p:sp>
        <p:nvSpPr>
          <p:cNvPr id="7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388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</a:t>
            </a:r>
            <a:r>
              <a:rPr lang="fr-FR" cap="none" baseline="30000" dirty="0"/>
              <a:t>e</a:t>
            </a:r>
            <a:r>
              <a:rPr lang="fr-FR" dirty="0"/>
              <a:t> résolution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680429"/>
            <a:ext cx="8204400" cy="277961"/>
          </a:xfrm>
        </p:spPr>
        <p:txBody>
          <a:bodyPr>
            <a:normAutofit/>
          </a:bodyPr>
          <a:lstStyle/>
          <a:p>
            <a:r>
              <a:rPr lang="fr-FR" sz="1600" dirty="0">
                <a:solidFill>
                  <a:schemeClr val="accent6"/>
                </a:solidFill>
              </a:rPr>
              <a:t>Vote des résolutions à titre extraordinaire</a:t>
            </a:r>
          </a:p>
        </p:txBody>
      </p:sp>
      <p:sp>
        <p:nvSpPr>
          <p:cNvPr id="9" name="Espace réservé du texte 3"/>
          <p:cNvSpPr txBox="1">
            <a:spLocks/>
          </p:cNvSpPr>
          <p:nvPr/>
        </p:nvSpPr>
        <p:spPr bwMode="gray">
          <a:xfrm>
            <a:off x="471488" y="1251286"/>
            <a:ext cx="8205787" cy="291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tabLst>
                <a:tab pos="1082675" algn="l"/>
                <a:tab pos="1616075" algn="l"/>
                <a:tab pos="2149475" algn="l"/>
                <a:tab pos="8077200" algn="r"/>
              </a:tabLst>
              <a:defRPr sz="2200" b="1">
                <a:solidFill>
                  <a:schemeClr val="tx2"/>
                </a:solidFill>
                <a:latin typeface="+mn-lt"/>
                <a:ea typeface="ＭＳ Ｐゴシック" pitchFamily="34" charset="-128"/>
                <a:cs typeface="ＭＳ Ｐゴシック" charset="0"/>
              </a:defRPr>
            </a:lvl1pPr>
            <a:lvl2pPr marL="628650" indent="-2667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  <a:latin typeface="+mn-lt"/>
                <a:ea typeface="ＭＳ Ｐゴシック" pitchFamily="34" charset="-128"/>
              </a:defRPr>
            </a:lvl2pPr>
            <a:lvl3pPr marL="896938" indent="-17621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Blip>
                <a:blip r:embed="rId2"/>
              </a:buBlip>
              <a:tabLst>
                <a:tab pos="10826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16075" indent="-179388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Blip>
                <a:blip r:embed="rId2"/>
              </a:buBlip>
              <a:tabLst>
                <a:tab pos="1082675" algn="l"/>
                <a:tab pos="16160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420938" indent="-5921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  <a:ea typeface="ＭＳ Ｐゴシック" pitchFamily="34" charset="-128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Délégation de compétence au Conseil </a:t>
            </a:r>
            <a:r>
              <a:rPr lang="fr-FR" sz="2000" b="0" kern="0" dirty="0">
                <a:solidFill>
                  <a:srgbClr val="2A295C"/>
                </a:solidFill>
                <a:latin typeface="Arial"/>
              </a:rPr>
              <a:t>à l’effet d’augmenter le capital social par incorporation de réserves, bénéfices ou primes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ＭＳ Ｐゴシック" pitchFamily="34" charset="-128"/>
            </a:endParaRPr>
          </a:p>
          <a:p>
            <a:pPr marL="271463" marR="0" lvl="1" indent="-2667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/>
            </a:pPr>
            <a:r>
              <a:rPr lang="fr-FR" sz="1400" b="1" u="sng" kern="0" spc="20" noProof="0" dirty="0">
                <a:solidFill>
                  <a:srgbClr val="2A295C"/>
                </a:solidFill>
                <a:latin typeface="Arial"/>
              </a:rPr>
              <a:t>Montant nominal maximal des augmentations de capital</a:t>
            </a:r>
            <a:r>
              <a:rPr lang="fr-FR" sz="1400" b="1" kern="0" spc="20" noProof="0" dirty="0">
                <a:solidFill>
                  <a:srgbClr val="2A295C"/>
                </a:solidFill>
                <a:latin typeface="Arial"/>
              </a:rPr>
              <a:t> : 100 millions d’euros</a:t>
            </a:r>
          </a:p>
          <a:p>
            <a:pPr marL="271463" lvl="1" defTabSz="91440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80000"/>
              <a:defRPr/>
            </a:pPr>
            <a:r>
              <a:rPr lang="fr-FR" sz="1400" b="1" u="sng" kern="0" spc="20" dirty="0">
                <a:solidFill>
                  <a:srgbClr val="2A295C"/>
                </a:solidFill>
              </a:rPr>
              <a:t>Plafond global maximal des augmentations (résolutions 19, 20 et 21)</a:t>
            </a:r>
            <a:r>
              <a:rPr lang="fr-FR" sz="1400" b="1" kern="0" spc="20" dirty="0">
                <a:solidFill>
                  <a:srgbClr val="2A295C"/>
                </a:solidFill>
              </a:rPr>
              <a:t> : 100 millions d’euros</a:t>
            </a:r>
          </a:p>
          <a:p>
            <a:pPr marL="271463" marR="0" lvl="1" indent="-2667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/>
            </a:pPr>
            <a:r>
              <a:rPr kumimoji="0" lang="fr-FR" sz="1400" b="1" i="0" u="sng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Validité de l’autorisation</a:t>
            </a:r>
            <a:r>
              <a:rPr kumimoji="0" lang="fr-FR" sz="1400" b="1" i="0" u="none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 : </a:t>
            </a:r>
            <a:r>
              <a:rPr lang="fr-FR" sz="1400" b="1" kern="0" spc="20" dirty="0">
                <a:solidFill>
                  <a:srgbClr val="2A295C"/>
                </a:solidFill>
                <a:latin typeface="Arial"/>
              </a:rPr>
              <a:t>26</a:t>
            </a:r>
            <a:r>
              <a:rPr kumimoji="0" lang="fr-FR" sz="1400" b="1" i="0" u="none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 mois</a:t>
            </a:r>
          </a:p>
          <a:p>
            <a:pPr marL="271463" marR="0" lvl="1" indent="-2667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/>
            </a:pPr>
            <a:r>
              <a:rPr lang="fr-FR" sz="1400" b="1" kern="0" spc="20" dirty="0">
                <a:solidFill>
                  <a:srgbClr val="2A295C"/>
                </a:solidFill>
                <a:latin typeface="Arial"/>
              </a:rPr>
              <a:t>Annule et remplace la délégation consentie par l’AG du 26 janvier 2016, 13</a:t>
            </a:r>
            <a:r>
              <a:rPr lang="fr-FR" sz="1400" b="1" kern="0" spc="20" baseline="30000" dirty="0">
                <a:solidFill>
                  <a:srgbClr val="2A295C"/>
                </a:solidFill>
                <a:latin typeface="Arial"/>
              </a:rPr>
              <a:t>e</a:t>
            </a:r>
            <a:r>
              <a:rPr lang="fr-FR" sz="1400" b="1" kern="0" spc="20" dirty="0">
                <a:solidFill>
                  <a:srgbClr val="2A295C"/>
                </a:solidFill>
                <a:latin typeface="Arial"/>
              </a:rPr>
              <a:t> résolution</a:t>
            </a:r>
            <a:endParaRPr kumimoji="0" lang="fr-FR" sz="1400" b="1" i="0" u="none" strike="noStrike" kern="0" cap="none" spc="2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ＭＳ Ｐゴシック" pitchFamily="34" charset="-128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88048" y="4847669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69</a:t>
            </a:fld>
            <a:endParaRPr lang="en-AU" dirty="0"/>
          </a:p>
        </p:txBody>
      </p:sp>
      <p:sp>
        <p:nvSpPr>
          <p:cNvPr id="7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018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solidFill>
            <a:srgbClr val="3CDCC8"/>
          </a:solidFill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Michel Landel</a:t>
            </a:r>
          </a:p>
          <a:p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488" y="332837"/>
            <a:ext cx="8205787" cy="612068"/>
          </a:xfrm>
        </p:spPr>
        <p:txBody>
          <a:bodyPr/>
          <a:lstStyle/>
          <a:p>
            <a:r>
              <a:rPr lang="fr-FR" sz="2000" cap="all" dirty="0"/>
              <a:t>Message du directeur général </a:t>
            </a:r>
            <a:br>
              <a:rPr lang="fr-FR" sz="2000" cap="all" dirty="0"/>
            </a:br>
            <a:endParaRPr lang="fr-FR" sz="2000" cap="all" dirty="0">
              <a:highlight>
                <a:srgbClr val="FFFF00"/>
              </a:highlight>
            </a:endParaRPr>
          </a:p>
        </p:txBody>
      </p:sp>
      <p:sp>
        <p:nvSpPr>
          <p:cNvPr id="5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90852" y="4845006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816373" rtl="0" eaLnBrk="1" latinLnBrk="0" hangingPunct="1">
              <a:defRPr sz="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9858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21</a:t>
            </a:r>
            <a:r>
              <a:rPr lang="fr-FR" cap="none" baseline="30000" dirty="0"/>
              <a:t>e</a:t>
            </a:r>
            <a:r>
              <a:rPr lang="fr-FR" dirty="0"/>
              <a:t> résolution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685293"/>
            <a:ext cx="8204400" cy="277961"/>
          </a:xfrm>
        </p:spPr>
        <p:txBody>
          <a:bodyPr>
            <a:normAutofit/>
          </a:bodyPr>
          <a:lstStyle/>
          <a:p>
            <a:r>
              <a:rPr lang="fr-FR" sz="1600" dirty="0">
                <a:solidFill>
                  <a:schemeClr val="accent6"/>
                </a:solidFill>
              </a:rPr>
              <a:t>Vote des résolutions à titre extraordinaire</a:t>
            </a:r>
          </a:p>
        </p:txBody>
      </p:sp>
      <p:sp>
        <p:nvSpPr>
          <p:cNvPr id="9" name="Espace réservé du texte 3"/>
          <p:cNvSpPr txBox="1">
            <a:spLocks/>
          </p:cNvSpPr>
          <p:nvPr/>
        </p:nvSpPr>
        <p:spPr bwMode="gray">
          <a:xfrm>
            <a:off x="471488" y="1251286"/>
            <a:ext cx="8205787" cy="291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tabLst>
                <a:tab pos="1082675" algn="l"/>
                <a:tab pos="1616075" algn="l"/>
                <a:tab pos="2149475" algn="l"/>
                <a:tab pos="8077200" algn="r"/>
              </a:tabLst>
              <a:defRPr sz="2200" b="1">
                <a:solidFill>
                  <a:schemeClr val="tx2"/>
                </a:solidFill>
                <a:latin typeface="+mn-lt"/>
                <a:ea typeface="ＭＳ Ｐゴシック" pitchFamily="34" charset="-128"/>
                <a:cs typeface="ＭＳ Ｐゴシック" charset="0"/>
              </a:defRPr>
            </a:lvl1pPr>
            <a:lvl2pPr marL="628650" indent="-2667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  <a:latin typeface="+mn-lt"/>
                <a:ea typeface="ＭＳ Ｐゴシック" pitchFamily="34" charset="-128"/>
              </a:defRPr>
            </a:lvl2pPr>
            <a:lvl3pPr marL="896938" indent="-17621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Blip>
                <a:blip r:embed="rId2"/>
              </a:buBlip>
              <a:tabLst>
                <a:tab pos="10826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16075" indent="-179388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Blip>
                <a:blip r:embed="rId2"/>
              </a:buBlip>
              <a:tabLst>
                <a:tab pos="1082675" algn="l"/>
                <a:tab pos="16160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420938" indent="-5921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  <a:ea typeface="ＭＳ Ｐゴシック" pitchFamily="34" charset="-128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/>
            </a:pPr>
            <a:r>
              <a:rPr lang="fr-FR" sz="2000" b="0" kern="0" dirty="0">
                <a:solidFill>
                  <a:srgbClr val="2A295C"/>
                </a:solidFill>
                <a:latin typeface="Arial"/>
              </a:rPr>
              <a:t>Délégation de compétence au Conseil à l’effet d’augmenter le capital social en faveur des salariés adhérents de plans d’épargne entreprise, avec suppression du DPS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ＭＳ Ｐゴシック" pitchFamily="34" charset="-128"/>
            </a:endParaRPr>
          </a:p>
          <a:p>
            <a:pPr marL="271463" marR="0" lvl="1" indent="-2667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/>
            </a:pPr>
            <a:r>
              <a:rPr lang="fr-FR" sz="1400" b="1" u="sng" kern="0" spc="20" noProof="0" dirty="0">
                <a:solidFill>
                  <a:srgbClr val="2A295C"/>
                </a:solidFill>
                <a:latin typeface="Arial"/>
              </a:rPr>
              <a:t>Nombre total maximum d’actions nouvelles</a:t>
            </a:r>
            <a:r>
              <a:rPr lang="fr-FR" sz="1400" b="1" kern="0" spc="20" noProof="0" dirty="0">
                <a:solidFill>
                  <a:srgbClr val="2A295C"/>
                </a:solidFill>
                <a:latin typeface="Arial"/>
              </a:rPr>
              <a:t> : 1,5 % du capital social</a:t>
            </a:r>
          </a:p>
          <a:p>
            <a:pPr marL="271463" marR="0" lvl="1" indent="-2667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/>
            </a:pPr>
            <a:r>
              <a:rPr lang="fr-FR" sz="1400" b="1" u="sng" kern="0" spc="20" noProof="0" dirty="0">
                <a:solidFill>
                  <a:srgbClr val="2A295C"/>
                </a:solidFill>
                <a:latin typeface="Arial"/>
              </a:rPr>
              <a:t>Prix d’émission</a:t>
            </a:r>
            <a:r>
              <a:rPr lang="fr-FR" sz="1400" b="1" kern="0" spc="20" noProof="0" dirty="0">
                <a:solidFill>
                  <a:srgbClr val="2A295C"/>
                </a:solidFill>
                <a:latin typeface="Arial"/>
              </a:rPr>
              <a:t> : au moins 80 % de la moyenne des cours des 20 dernières séances</a:t>
            </a:r>
          </a:p>
          <a:p>
            <a:pPr marL="271463" lvl="1" defTabSz="91440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Pct val="80000"/>
              <a:defRPr/>
            </a:pPr>
            <a:r>
              <a:rPr lang="fr-FR" sz="1400" b="1" u="sng" kern="0" spc="20" dirty="0">
                <a:solidFill>
                  <a:srgbClr val="2A295C"/>
                </a:solidFill>
              </a:rPr>
              <a:t>Plafond global maximal des augmentations (résolutions 19, 20 et 21)</a:t>
            </a:r>
            <a:r>
              <a:rPr lang="fr-FR" sz="1400" b="1" kern="0" spc="20" dirty="0">
                <a:solidFill>
                  <a:srgbClr val="2A295C"/>
                </a:solidFill>
              </a:rPr>
              <a:t> : 100 millions d’euros</a:t>
            </a:r>
          </a:p>
          <a:p>
            <a:pPr marL="271463" marR="0" lvl="1" indent="-2667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/>
            </a:pPr>
            <a:r>
              <a:rPr kumimoji="0" lang="fr-FR" sz="1400" b="1" i="0" u="sng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Validité de l’autorisation</a:t>
            </a:r>
            <a:r>
              <a:rPr kumimoji="0" lang="fr-FR" sz="1400" b="1" i="0" u="none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 : </a:t>
            </a:r>
            <a:r>
              <a:rPr lang="fr-FR" sz="1400" b="1" kern="0" spc="20" dirty="0">
                <a:solidFill>
                  <a:srgbClr val="2A295C"/>
                </a:solidFill>
                <a:latin typeface="Arial"/>
              </a:rPr>
              <a:t>26</a:t>
            </a:r>
            <a:r>
              <a:rPr kumimoji="0" lang="fr-FR" sz="1400" b="1" i="0" u="none" strike="noStrike" kern="0" cap="none" spc="2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 mois</a:t>
            </a:r>
          </a:p>
          <a:p>
            <a:pPr marL="271463" marR="0" lvl="1" indent="-2667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/>
            </a:pPr>
            <a:r>
              <a:rPr lang="fr-FR" sz="1400" b="1" kern="0" spc="20" dirty="0">
                <a:solidFill>
                  <a:srgbClr val="2A295C"/>
                </a:solidFill>
                <a:latin typeface="Arial"/>
              </a:rPr>
              <a:t>Annule et remplace la délégation consentie par l’AG du 26 janvier 2016 15</a:t>
            </a:r>
            <a:r>
              <a:rPr lang="fr-FR" sz="1400" b="1" kern="0" spc="20" baseline="30000" dirty="0">
                <a:solidFill>
                  <a:srgbClr val="2A295C"/>
                </a:solidFill>
                <a:latin typeface="Arial"/>
              </a:rPr>
              <a:t>e</a:t>
            </a:r>
            <a:r>
              <a:rPr lang="fr-FR" sz="1400" b="1" kern="0" spc="20" dirty="0">
                <a:solidFill>
                  <a:srgbClr val="2A295C"/>
                </a:solidFill>
                <a:latin typeface="Arial"/>
              </a:rPr>
              <a:t> résolution</a:t>
            </a:r>
            <a:endParaRPr kumimoji="0" lang="fr-FR" sz="1400" b="1" i="0" u="none" strike="noStrike" kern="0" cap="none" spc="2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2A295C"/>
              </a:solidFill>
              <a:effectLst/>
              <a:uLnTx/>
              <a:uFillTx/>
              <a:latin typeface="Arial"/>
              <a:ea typeface="ＭＳ Ｐゴシック" pitchFamily="34" charset="-128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83184" y="4847669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70</a:t>
            </a:fld>
            <a:endParaRPr lang="en-AU" dirty="0"/>
          </a:p>
        </p:txBody>
      </p:sp>
      <p:sp>
        <p:nvSpPr>
          <p:cNvPr id="7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303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22</a:t>
            </a:r>
            <a:r>
              <a:rPr lang="fr-FR" cap="none" baseline="30000" dirty="0"/>
              <a:t>e</a:t>
            </a:r>
            <a:r>
              <a:rPr lang="fr-FR" dirty="0"/>
              <a:t> résolution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0" y="685293"/>
            <a:ext cx="8204400" cy="277961"/>
          </a:xfrm>
        </p:spPr>
        <p:txBody>
          <a:bodyPr>
            <a:normAutofit/>
          </a:bodyPr>
          <a:lstStyle/>
          <a:p>
            <a:r>
              <a:rPr lang="fr-FR" sz="1600" dirty="0">
                <a:solidFill>
                  <a:schemeClr val="accent6"/>
                </a:solidFill>
              </a:rPr>
              <a:t>Vote des résolutions à titre ordinaire</a:t>
            </a:r>
          </a:p>
        </p:txBody>
      </p:sp>
      <p:sp>
        <p:nvSpPr>
          <p:cNvPr id="9" name="Espace réservé du texte 3"/>
          <p:cNvSpPr txBox="1">
            <a:spLocks/>
          </p:cNvSpPr>
          <p:nvPr/>
        </p:nvSpPr>
        <p:spPr bwMode="gray">
          <a:xfrm>
            <a:off x="471488" y="1245927"/>
            <a:ext cx="8205787" cy="44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tabLst>
                <a:tab pos="1082675" algn="l"/>
                <a:tab pos="1616075" algn="l"/>
                <a:tab pos="2149475" algn="l"/>
                <a:tab pos="8077200" algn="r"/>
              </a:tabLst>
              <a:defRPr sz="2200" b="1">
                <a:solidFill>
                  <a:schemeClr val="tx2"/>
                </a:solidFill>
                <a:latin typeface="+mn-lt"/>
                <a:ea typeface="ＭＳ Ｐゴシック" pitchFamily="34" charset="-128"/>
                <a:cs typeface="ＭＳ Ｐゴシック" charset="0"/>
              </a:defRPr>
            </a:lvl1pPr>
            <a:lvl2pPr marL="628650" indent="-2667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" pitchFamily="34" charset="0"/>
              <a:buChar char="■"/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  <a:latin typeface="+mn-lt"/>
                <a:ea typeface="ＭＳ Ｐゴシック" pitchFamily="34" charset="-128"/>
              </a:defRPr>
            </a:lvl2pPr>
            <a:lvl3pPr marL="896938" indent="-17621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Blip>
                <a:blip r:embed="rId3"/>
              </a:buBlip>
              <a:tabLst>
                <a:tab pos="10826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16075" indent="-179388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Blip>
                <a:blip r:embed="rId3"/>
              </a:buBlip>
              <a:tabLst>
                <a:tab pos="1082675" algn="l"/>
                <a:tab pos="1616075" algn="l"/>
                <a:tab pos="2149475" algn="l"/>
                <a:tab pos="8077200" algn="r"/>
              </a:tabLst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420938" indent="-5921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  <a:ea typeface="ＭＳ Ｐゴシック" pitchFamily="34" charset="-128"/>
              </a:defRPr>
            </a:lvl5pPr>
            <a:lvl6pPr marL="28781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6pPr>
            <a:lvl7pPr marL="33353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7pPr>
            <a:lvl8pPr marL="37925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8pPr>
            <a:lvl9pPr marL="42497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1082675" algn="l"/>
                <a:tab pos="1616075" algn="l"/>
                <a:tab pos="2149475" algn="l"/>
                <a:tab pos="8077200" algn="r"/>
              </a:tabLst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Pouvoirs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2A295C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pour effectuer les formalités légales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95820" y="4847669"/>
            <a:ext cx="235646" cy="11520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71</a:t>
            </a:fld>
            <a:endParaRPr lang="en-AU" dirty="0"/>
          </a:p>
        </p:txBody>
      </p:sp>
      <p:sp>
        <p:nvSpPr>
          <p:cNvPr id="10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684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 err="1"/>
              <a:t>Merci</a:t>
            </a:r>
            <a:r>
              <a:rPr lang="en-AU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64395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 anchor="b"/>
          <a:lstStyle/>
          <a:p>
            <a:r>
              <a:rPr lang="en-AU" dirty="0"/>
              <a:t>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Marc Rolland</a:t>
            </a:r>
          </a:p>
          <a:p>
            <a:r>
              <a:rPr lang="fr-FR" b="0" dirty="0">
                <a:solidFill>
                  <a:schemeClr val="accent1"/>
                </a:solidFill>
              </a:rPr>
              <a:t>Directeur Financier Groupe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4097" y="326389"/>
            <a:ext cx="8672512" cy="442800"/>
          </a:xfrm>
        </p:spPr>
        <p:txBody>
          <a:bodyPr/>
          <a:lstStyle/>
          <a:p>
            <a:r>
              <a:rPr lang="fr-FR" sz="2000" cap="all" dirty="0"/>
              <a:t>Présentation des résultats 2016-2017</a:t>
            </a:r>
          </a:p>
        </p:txBody>
      </p:sp>
      <p:sp>
        <p:nvSpPr>
          <p:cNvPr id="5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90852" y="4845006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816373" rtl="0" eaLnBrk="1" latinLnBrk="0" hangingPunct="1">
              <a:defRPr sz="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0842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488" y="303785"/>
            <a:ext cx="8220785" cy="54006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fr-FR" dirty="0"/>
              <a:t>MESSAGES CLÉS</a:t>
            </a:r>
            <a:endParaRPr lang="fr-FR" sz="2000" cap="all" dirty="0"/>
          </a:p>
        </p:txBody>
      </p:sp>
      <p:sp>
        <p:nvSpPr>
          <p:cNvPr id="7" name="ZoneTexte 6"/>
          <p:cNvSpPr txBox="1"/>
          <p:nvPr/>
        </p:nvSpPr>
        <p:spPr>
          <a:xfrm>
            <a:off x="471488" y="1219200"/>
            <a:ext cx="8212893" cy="3188754"/>
          </a:xfrm>
          <a:prstGeom prst="rect">
            <a:avLst/>
          </a:prstGeom>
          <a:solidFill>
            <a:schemeClr val="accent1"/>
          </a:solidFill>
        </p:spPr>
        <p:txBody>
          <a:bodyPr wrap="square" lIns="108000" tIns="72000" rIns="108000" bIns="108000" rtlCol="0">
            <a:no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</a:pPr>
            <a:r>
              <a:rPr lang="fr-FR" sz="1800" dirty="0">
                <a:solidFill>
                  <a:schemeClr val="bg1"/>
                </a:solidFill>
              </a:rPr>
              <a:t>Une performance solide :</a:t>
            </a:r>
          </a:p>
        </p:txBody>
      </p:sp>
      <p:sp>
        <p:nvSpPr>
          <p:cNvPr id="14" name="ZoneTexte 5"/>
          <p:cNvSpPr txBox="1"/>
          <p:nvPr/>
        </p:nvSpPr>
        <p:spPr>
          <a:xfrm>
            <a:off x="579556" y="1668739"/>
            <a:ext cx="2520000" cy="1083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72000" rIns="36000" bIns="0" rtlCol="0" anchor="t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ctr" defTabSz="1254125">
              <a:lnSpc>
                <a:spcPct val="90000"/>
              </a:lnSpc>
              <a:spcAft>
                <a:spcPts val="400"/>
              </a:spcAft>
            </a:pPr>
            <a:r>
              <a:rPr lang="fr-FR" sz="1400" dirty="0">
                <a:solidFill>
                  <a:srgbClr val="65676A"/>
                </a:solidFill>
              </a:rPr>
              <a:t>Croissance organique </a:t>
            </a:r>
            <a:br>
              <a:rPr lang="fr-FR" sz="1400" dirty="0">
                <a:solidFill>
                  <a:srgbClr val="65676A"/>
                </a:solidFill>
              </a:rPr>
            </a:br>
            <a:r>
              <a:rPr lang="fr-FR" sz="1400" dirty="0">
                <a:solidFill>
                  <a:srgbClr val="65676A"/>
                </a:solidFill>
              </a:rPr>
              <a:t>du chiffre d’affaires</a:t>
            </a:r>
          </a:p>
          <a:p>
            <a:pPr lvl="0" algn="ctr" defTabSz="1254125">
              <a:lnSpc>
                <a:spcPct val="90000"/>
              </a:lnSpc>
              <a:spcAft>
                <a:spcPts val="400"/>
              </a:spcAft>
            </a:pPr>
            <a:r>
              <a:rPr lang="fr-FR" sz="1600" dirty="0">
                <a:solidFill>
                  <a:schemeClr val="accent1"/>
                </a:solidFill>
                <a:latin typeface="Arial"/>
              </a:rPr>
              <a:t>+ 1,9 %</a:t>
            </a:r>
          </a:p>
        </p:txBody>
      </p:sp>
      <p:sp>
        <p:nvSpPr>
          <p:cNvPr id="15" name="ZoneTexte 6"/>
          <p:cNvSpPr txBox="1"/>
          <p:nvPr/>
        </p:nvSpPr>
        <p:spPr>
          <a:xfrm>
            <a:off x="3291137" y="2948039"/>
            <a:ext cx="2520000" cy="127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72000" rIns="36000" bIns="0" rtlCol="0" anchor="t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1400" dirty="0">
                <a:solidFill>
                  <a:srgbClr val="65676A"/>
                </a:solidFill>
              </a:rPr>
              <a:t>Programme d’Adaptation et de Simplification en bonne voie</a:t>
            </a:r>
            <a:endParaRPr lang="fr-FR" sz="1400" b="1" dirty="0">
              <a:solidFill>
                <a:srgbClr val="65676A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1600" b="1" dirty="0">
                <a:solidFill>
                  <a:schemeClr val="accent1"/>
                </a:solidFill>
                <a:latin typeface="Arial"/>
              </a:rPr>
              <a:t>150</a:t>
            </a:r>
            <a:r>
              <a:rPr lang="fr-FR" sz="1400" dirty="0">
                <a:solidFill>
                  <a:schemeClr val="accent1"/>
                </a:solidFill>
                <a:latin typeface="Arial"/>
              </a:rPr>
              <a:t> </a:t>
            </a:r>
            <a:r>
              <a:rPr lang="fr-FR" sz="1600" dirty="0">
                <a:solidFill>
                  <a:schemeClr val="accent1"/>
                </a:solidFill>
                <a:latin typeface="Arial"/>
              </a:rPr>
              <a:t>M€ </a:t>
            </a:r>
            <a:r>
              <a:rPr lang="fr-FR" sz="1200" dirty="0">
                <a:solidFill>
                  <a:schemeClr val="accent1"/>
                </a:solidFill>
                <a:latin typeface="Arial"/>
              </a:rPr>
              <a:t>d’économies </a:t>
            </a:r>
            <a:br>
              <a:rPr lang="fr-FR" sz="1200" dirty="0">
                <a:solidFill>
                  <a:schemeClr val="accent1"/>
                </a:solidFill>
                <a:latin typeface="Arial"/>
              </a:rPr>
            </a:br>
            <a:r>
              <a:rPr lang="fr-FR" sz="1200" dirty="0">
                <a:solidFill>
                  <a:schemeClr val="accent1"/>
                </a:solidFill>
                <a:latin typeface="Arial"/>
              </a:rPr>
              <a:t>en 2016-2017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1600" dirty="0">
                <a:solidFill>
                  <a:schemeClr val="accent1"/>
                </a:solidFill>
              </a:rPr>
              <a:t>220 M€</a:t>
            </a:r>
            <a:r>
              <a:rPr lang="fr-FR" sz="1400" dirty="0">
                <a:solidFill>
                  <a:schemeClr val="accent1"/>
                </a:solidFill>
                <a:latin typeface="Arial"/>
              </a:rPr>
              <a:t> </a:t>
            </a:r>
            <a:r>
              <a:rPr lang="fr-FR" sz="1200" dirty="0">
                <a:solidFill>
                  <a:schemeClr val="accent1"/>
                </a:solidFill>
                <a:latin typeface="Arial"/>
              </a:rPr>
              <a:t>en 2017-2018</a:t>
            </a:r>
          </a:p>
        </p:txBody>
      </p:sp>
      <p:sp>
        <p:nvSpPr>
          <p:cNvPr id="17" name="ZoneTexte 13"/>
          <p:cNvSpPr txBox="1"/>
          <p:nvPr/>
        </p:nvSpPr>
        <p:spPr>
          <a:xfrm>
            <a:off x="6046368" y="1668739"/>
            <a:ext cx="2520000" cy="1103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72000" rIns="36000" bIns="0" rtlCol="0" anchor="t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100"/>
              </a:spcAft>
            </a:pPr>
            <a:r>
              <a:rPr lang="fr-FR" sz="1400" dirty="0">
                <a:solidFill>
                  <a:srgbClr val="65676A"/>
                </a:solidFill>
              </a:rPr>
              <a:t>Croissance du résultat net</a:t>
            </a:r>
            <a:br>
              <a:rPr lang="fr-FR" sz="14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avant éléments non récurrents*</a:t>
            </a:r>
          </a:p>
          <a:p>
            <a:pPr lvl="0" algn="ctr" defTabSz="125412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600" dirty="0">
                <a:solidFill>
                  <a:schemeClr val="accent1"/>
                </a:solidFill>
                <a:latin typeface="Arial"/>
              </a:rPr>
              <a:t> + 14,0 %	+ 13,0 %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62706" y="4479962"/>
            <a:ext cx="859510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fr-FR" sz="800" baseline="30000" dirty="0">
                <a:solidFill>
                  <a:schemeClr val="accent1"/>
                </a:solidFill>
              </a:rPr>
              <a:t>1</a:t>
            </a:r>
            <a:r>
              <a:rPr lang="fr-FR" sz="800" dirty="0">
                <a:solidFill>
                  <a:schemeClr val="accent1"/>
                </a:solidFill>
              </a:rPr>
              <a:t> Avant coûts exceptionnels</a:t>
            </a:r>
            <a:endParaRPr lang="fr-FR" sz="800" spc="-20" dirty="0">
              <a:solidFill>
                <a:schemeClr val="accent1"/>
              </a:solidFill>
            </a:endParaRPr>
          </a:p>
        </p:txBody>
      </p:sp>
      <p:sp>
        <p:nvSpPr>
          <p:cNvPr id="20" name="Text Placeholder 8"/>
          <p:cNvSpPr txBox="1">
            <a:spLocks/>
          </p:cNvSpPr>
          <p:nvPr/>
        </p:nvSpPr>
        <p:spPr>
          <a:xfrm>
            <a:off x="361968" y="635628"/>
            <a:ext cx="8204400" cy="277961"/>
          </a:xfrm>
          <a:prstGeom prst="rect">
            <a:avLst/>
          </a:prstGeom>
        </p:spPr>
        <p:txBody>
          <a:bodyPr>
            <a:noAutofit/>
          </a:bodyPr>
          <a:lstStyle>
            <a:lvl1pPr marL="176213" indent="-176213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5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3538" indent="-187325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9750" indent="-176213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8" indent="0" algn="l" defTabSz="816373" rtl="0" eaLnBrk="1" latinLnBrk="0" hangingPunct="1">
              <a:spcBef>
                <a:spcPts val="381"/>
              </a:spcBef>
              <a:spcAft>
                <a:spcPts val="381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700" b="1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816373" rtl="0" eaLnBrk="1" latinLnBrk="0" hangingPunct="1">
              <a:spcBef>
                <a:spcPts val="190"/>
              </a:spcBef>
              <a:spcAft>
                <a:spcPts val="190"/>
              </a:spcAft>
              <a:buClr>
                <a:schemeClr val="accent1"/>
              </a:buClr>
              <a:buFont typeface="Arial" pitchFamily="34" charset="0"/>
              <a:buNone/>
              <a:defRPr sz="15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45026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12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99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85" indent="-204093" algn="l" defTabSz="8163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dirty="0">
                <a:solidFill>
                  <a:schemeClr val="accent4"/>
                </a:solidFill>
              </a:rPr>
              <a:t>Faits marquants de l’exercice 2016-2017</a:t>
            </a:r>
          </a:p>
        </p:txBody>
      </p:sp>
      <p:sp>
        <p:nvSpPr>
          <p:cNvPr id="19" name="ZoneTexte 5"/>
          <p:cNvSpPr txBox="1"/>
          <p:nvPr/>
        </p:nvSpPr>
        <p:spPr>
          <a:xfrm>
            <a:off x="3314237" y="1674953"/>
            <a:ext cx="2520000" cy="1103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72000" rIns="36000" bIns="0" rtlCol="0" anchor="t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400"/>
              </a:spcAft>
            </a:pPr>
            <a:r>
              <a:rPr lang="fr-FR" sz="1400" dirty="0">
                <a:solidFill>
                  <a:srgbClr val="65676A"/>
                </a:solidFill>
              </a:rPr>
              <a:t>Amélioration </a:t>
            </a:r>
            <a:br>
              <a:rPr lang="fr-FR" sz="1400" dirty="0">
                <a:solidFill>
                  <a:srgbClr val="65676A"/>
                </a:solidFill>
              </a:rPr>
            </a:br>
            <a:r>
              <a:rPr lang="fr-FR" sz="1400" dirty="0">
                <a:solidFill>
                  <a:srgbClr val="65676A"/>
                </a:solidFill>
              </a:rPr>
              <a:t>de la marge opérationnelle</a:t>
            </a:r>
            <a:r>
              <a:rPr lang="fr-FR" sz="1400" baseline="30000" dirty="0">
                <a:solidFill>
                  <a:srgbClr val="65676A"/>
                </a:solidFill>
              </a:rPr>
              <a:t>1</a:t>
            </a:r>
            <a:endParaRPr lang="fr-FR" sz="1400" dirty="0">
              <a:solidFill>
                <a:srgbClr val="65676A"/>
              </a:solidFill>
            </a:endParaRPr>
          </a:p>
          <a:p>
            <a:pPr algn="ctr" defTabSz="1254125">
              <a:lnSpc>
                <a:spcPct val="90000"/>
              </a:lnSpc>
            </a:pPr>
            <a:r>
              <a:rPr lang="fr-FR" sz="1600" dirty="0">
                <a:solidFill>
                  <a:schemeClr val="accent1"/>
                </a:solidFill>
                <a:latin typeface="Arial"/>
              </a:rPr>
              <a:t>+50 PBS	+40 PBS</a:t>
            </a:r>
          </a:p>
        </p:txBody>
      </p:sp>
      <p:sp>
        <p:nvSpPr>
          <p:cNvPr id="27" name="ZoneTexte 13"/>
          <p:cNvSpPr txBox="1"/>
          <p:nvPr/>
        </p:nvSpPr>
        <p:spPr>
          <a:xfrm>
            <a:off x="591967" y="2962013"/>
            <a:ext cx="2520000" cy="127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72000" rIns="36000" bIns="0" rtlCol="0" anchor="t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1400" dirty="0">
                <a:solidFill>
                  <a:srgbClr val="65676A"/>
                </a:solidFill>
              </a:rPr>
              <a:t>Augmentation des</a:t>
            </a:r>
            <a:br>
              <a:rPr lang="fr-FR" sz="1400" dirty="0">
                <a:solidFill>
                  <a:srgbClr val="65676A"/>
                </a:solidFill>
              </a:rPr>
            </a:br>
            <a:r>
              <a:rPr lang="fr-FR" sz="1400" dirty="0">
                <a:solidFill>
                  <a:srgbClr val="65676A"/>
                </a:solidFill>
              </a:rPr>
              <a:t>Acquisitions/Participations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1600" b="1" dirty="0">
                <a:solidFill>
                  <a:schemeClr val="accent1"/>
                </a:solidFill>
                <a:latin typeface="Arial"/>
              </a:rPr>
              <a:t>306 </a:t>
            </a:r>
            <a:r>
              <a:rPr lang="fr-FR" sz="1600" dirty="0">
                <a:solidFill>
                  <a:schemeClr val="accent1"/>
                </a:solidFill>
                <a:latin typeface="Arial"/>
              </a:rPr>
              <a:t>M€ </a:t>
            </a:r>
            <a:r>
              <a:rPr lang="fr-FR" sz="1200" dirty="0">
                <a:solidFill>
                  <a:schemeClr val="accent1"/>
                </a:solidFill>
              </a:rPr>
              <a:t>investis</a:t>
            </a:r>
            <a:r>
              <a:rPr lang="fr-FR" sz="1200" baseline="30000" dirty="0">
                <a:solidFill>
                  <a:srgbClr val="65676A"/>
                </a:solidFill>
              </a:rPr>
              <a:t>2</a:t>
            </a:r>
            <a:endParaRPr lang="fr-FR" sz="1200" dirty="0">
              <a:solidFill>
                <a:srgbClr val="65676A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1600" dirty="0">
                <a:solidFill>
                  <a:schemeClr val="accent1"/>
                </a:solidFill>
              </a:rPr>
              <a:t>0,7 % </a:t>
            </a:r>
            <a:r>
              <a:rPr lang="fr-FR" sz="1200" dirty="0">
                <a:solidFill>
                  <a:schemeClr val="accent1"/>
                </a:solidFill>
              </a:rPr>
              <a:t>contribution brute </a:t>
            </a:r>
            <a:br>
              <a:rPr lang="fr-FR" sz="1200" dirty="0">
                <a:solidFill>
                  <a:schemeClr val="accent1"/>
                </a:solidFill>
              </a:rPr>
            </a:br>
            <a:r>
              <a:rPr lang="fr-FR" sz="1200" dirty="0">
                <a:solidFill>
                  <a:schemeClr val="accent1"/>
                </a:solidFill>
              </a:rPr>
              <a:t>sur chiffre d’affaires</a:t>
            </a:r>
            <a:endParaRPr lang="fr-FR" sz="1400" dirty="0">
              <a:solidFill>
                <a:schemeClr val="accent1"/>
              </a:solidFill>
            </a:endParaRPr>
          </a:p>
        </p:txBody>
      </p:sp>
      <p:sp>
        <p:nvSpPr>
          <p:cNvPr id="30" name="ZoneTexte 13"/>
          <p:cNvSpPr txBox="1"/>
          <p:nvPr/>
        </p:nvSpPr>
        <p:spPr>
          <a:xfrm>
            <a:off x="6043163" y="2967794"/>
            <a:ext cx="2520000" cy="127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72000" rIns="36000" bIns="0" rtlCol="0" anchor="t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1400" dirty="0">
                <a:solidFill>
                  <a:srgbClr val="65676A"/>
                </a:solidFill>
              </a:rPr>
              <a:t>BPA </a:t>
            </a:r>
            <a:br>
              <a:rPr lang="fr-FR" sz="1600" dirty="0">
                <a:solidFill>
                  <a:srgbClr val="65676A"/>
                </a:solidFill>
              </a:rPr>
            </a:br>
            <a:r>
              <a:rPr lang="fr-FR" sz="1200" dirty="0">
                <a:solidFill>
                  <a:srgbClr val="65676A"/>
                </a:solidFill>
              </a:rPr>
              <a:t>avant éléments non récurrents*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1600" b="1" dirty="0">
                <a:solidFill>
                  <a:schemeClr val="accent1"/>
                </a:solidFill>
              </a:rPr>
              <a:t>5,52 €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  <a:tabLst>
                <a:tab pos="1254125" algn="l"/>
              </a:tabLst>
            </a:pPr>
            <a:r>
              <a:rPr lang="fr-FR" sz="1600" dirty="0">
                <a:solidFill>
                  <a:schemeClr val="accent1"/>
                </a:solidFill>
                <a:latin typeface="Arial"/>
              </a:rPr>
              <a:t>+ 15,7 %	+ 14,7 %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fr-FR" sz="1400" dirty="0">
              <a:solidFill>
                <a:srgbClr val="65676A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fr-FR" sz="1400" dirty="0">
              <a:solidFill>
                <a:srgbClr val="65676A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fr-FR" sz="1400" dirty="0">
              <a:solidFill>
                <a:srgbClr val="65676A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fr-FR" sz="1400" dirty="0">
              <a:solidFill>
                <a:srgbClr val="65676A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fr-FR" sz="1400" dirty="0">
              <a:solidFill>
                <a:srgbClr val="65676A"/>
              </a:solidFill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3635896" y="2211710"/>
            <a:ext cx="1877348" cy="482154"/>
            <a:chOff x="539551" y="2278838"/>
            <a:chExt cx="1877348" cy="482154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1475655" y="2278838"/>
              <a:ext cx="1" cy="4821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"/>
            <p:cNvSpPr txBox="1">
              <a:spLocks noChangeArrowheads="1"/>
            </p:cNvSpPr>
            <p:nvPr/>
          </p:nvSpPr>
          <p:spPr bwMode="auto">
            <a:xfrm>
              <a:off x="1763687" y="2428713"/>
              <a:ext cx="65321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7200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700" b="1" spc="-20" dirty="0">
                  <a:solidFill>
                    <a:srgbClr val="2A295C"/>
                  </a:solidFill>
                </a:rPr>
                <a:t>HORS EFFET DE  CHANGE*</a:t>
              </a:r>
            </a:p>
          </p:txBody>
        </p:sp>
        <p:sp>
          <p:nvSpPr>
            <p:cNvPr id="32" name="ZoneTexte 3"/>
            <p:cNvSpPr txBox="1">
              <a:spLocks noChangeArrowheads="1"/>
            </p:cNvSpPr>
            <p:nvPr/>
          </p:nvSpPr>
          <p:spPr bwMode="auto">
            <a:xfrm>
              <a:off x="539551" y="2422978"/>
              <a:ext cx="670859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7200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700" b="1" spc="-20" dirty="0">
                  <a:solidFill>
                    <a:srgbClr val="2A295C"/>
                  </a:solidFill>
                </a:rPr>
                <a:t>CROISSANCE</a:t>
              </a:r>
            </a:p>
            <a:p>
              <a:pPr algn="ctr" eaLnBrk="1" hangingPunct="1"/>
              <a:r>
                <a:rPr lang="fr-FR" sz="700" b="1" spc="-20" dirty="0">
                  <a:solidFill>
                    <a:srgbClr val="2A295C"/>
                  </a:solidFill>
                </a:rPr>
                <a:t>TOTALE</a:t>
              </a:r>
            </a:p>
          </p:txBody>
        </p:sp>
      </p:grpSp>
      <p:sp>
        <p:nvSpPr>
          <p:cNvPr id="38" name="Slide Number Placeholder 5"/>
          <p:cNvSpPr txBox="1">
            <a:spLocks/>
          </p:cNvSpPr>
          <p:nvPr/>
        </p:nvSpPr>
        <p:spPr>
          <a:xfrm>
            <a:off x="90852" y="4845006"/>
            <a:ext cx="235646" cy="115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816373" rtl="0" eaLnBrk="1" latinLnBrk="0" hangingPunct="1">
              <a:defRPr sz="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17DE0E-AFB1-41FD-BC35-27DB61CA125F}" type="slidenum">
              <a:rPr lang="fr-FR" smtClean="0"/>
              <a:pPr/>
              <a:t>9</a:t>
            </a:fld>
            <a:endParaRPr lang="fr-FR" dirty="0"/>
          </a:p>
        </p:txBody>
      </p:sp>
      <p:grpSp>
        <p:nvGrpSpPr>
          <p:cNvPr id="44" name="Groupe 43"/>
          <p:cNvGrpSpPr/>
          <p:nvPr/>
        </p:nvGrpSpPr>
        <p:grpSpPr>
          <a:xfrm>
            <a:off x="6372200" y="2211710"/>
            <a:ext cx="1877348" cy="482154"/>
            <a:chOff x="503547" y="2278838"/>
            <a:chExt cx="1877348" cy="482154"/>
          </a:xfrm>
        </p:grpSpPr>
        <p:cxnSp>
          <p:nvCxnSpPr>
            <p:cNvPr id="45" name="Connecteur droit 44"/>
            <p:cNvCxnSpPr/>
            <p:nvPr/>
          </p:nvCxnSpPr>
          <p:spPr>
            <a:xfrm>
              <a:off x="1475655" y="2278838"/>
              <a:ext cx="1" cy="4821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ZoneTexte 3"/>
            <p:cNvSpPr txBox="1">
              <a:spLocks noChangeArrowheads="1"/>
            </p:cNvSpPr>
            <p:nvPr/>
          </p:nvSpPr>
          <p:spPr bwMode="auto">
            <a:xfrm>
              <a:off x="1727683" y="2428713"/>
              <a:ext cx="65321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7200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700" b="1" spc="-20" dirty="0">
                  <a:solidFill>
                    <a:srgbClr val="2A295C"/>
                  </a:solidFill>
                </a:rPr>
                <a:t>HORS EFFET DE CHANGE*</a:t>
              </a:r>
            </a:p>
          </p:txBody>
        </p:sp>
        <p:sp>
          <p:nvSpPr>
            <p:cNvPr id="48" name="ZoneTexte 3"/>
            <p:cNvSpPr txBox="1">
              <a:spLocks noChangeArrowheads="1"/>
            </p:cNvSpPr>
            <p:nvPr/>
          </p:nvSpPr>
          <p:spPr bwMode="auto">
            <a:xfrm>
              <a:off x="503547" y="2422978"/>
              <a:ext cx="670859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7200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700" b="1" spc="-20" dirty="0">
                  <a:solidFill>
                    <a:srgbClr val="2A295C"/>
                  </a:solidFill>
                </a:rPr>
                <a:t>CROISSANCE</a:t>
              </a:r>
            </a:p>
            <a:p>
              <a:pPr algn="ctr" eaLnBrk="1" hangingPunct="1"/>
              <a:r>
                <a:rPr lang="fr-FR" sz="700" b="1" spc="-20" dirty="0">
                  <a:solidFill>
                    <a:srgbClr val="2A295C"/>
                  </a:solidFill>
                </a:rPr>
                <a:t>TOTALE</a:t>
              </a: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6336196" y="3723878"/>
            <a:ext cx="1913352" cy="482030"/>
            <a:chOff x="467543" y="2278962"/>
            <a:chExt cx="1913352" cy="482030"/>
          </a:xfrm>
        </p:grpSpPr>
        <p:cxnSp>
          <p:nvCxnSpPr>
            <p:cNvPr id="54" name="Connecteur droit 53"/>
            <p:cNvCxnSpPr/>
            <p:nvPr/>
          </p:nvCxnSpPr>
          <p:spPr>
            <a:xfrm>
              <a:off x="1475655" y="2278962"/>
              <a:ext cx="1" cy="48203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3"/>
            <p:cNvSpPr txBox="1">
              <a:spLocks noChangeArrowheads="1"/>
            </p:cNvSpPr>
            <p:nvPr/>
          </p:nvSpPr>
          <p:spPr bwMode="auto">
            <a:xfrm>
              <a:off x="1727683" y="2428713"/>
              <a:ext cx="65321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7200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700" b="1" spc="-20" dirty="0">
                  <a:solidFill>
                    <a:srgbClr val="2A295C"/>
                  </a:solidFill>
                </a:rPr>
                <a:t>HORS EFFET DE CHANGE*</a:t>
              </a:r>
            </a:p>
          </p:txBody>
        </p:sp>
        <p:sp>
          <p:nvSpPr>
            <p:cNvPr id="56" name="ZoneTexte 3"/>
            <p:cNvSpPr txBox="1">
              <a:spLocks noChangeArrowheads="1"/>
            </p:cNvSpPr>
            <p:nvPr/>
          </p:nvSpPr>
          <p:spPr bwMode="auto">
            <a:xfrm>
              <a:off x="467543" y="2422978"/>
              <a:ext cx="670859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7200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700" b="1" spc="-20" dirty="0">
                  <a:solidFill>
                    <a:srgbClr val="2A295C"/>
                  </a:solidFill>
                </a:rPr>
                <a:t>CROISSANCE </a:t>
              </a:r>
            </a:p>
            <a:p>
              <a:pPr algn="ctr" eaLnBrk="1" hangingPunct="1"/>
              <a:r>
                <a:rPr lang="fr-FR" sz="700" b="1" spc="-20" dirty="0">
                  <a:solidFill>
                    <a:srgbClr val="2A295C"/>
                  </a:solidFill>
                </a:rPr>
                <a:t>TOTALE</a:t>
              </a:r>
            </a:p>
          </p:txBody>
        </p:sp>
      </p:grpSp>
      <p:sp>
        <p:nvSpPr>
          <p:cNvPr id="35" name="ZoneTexte 34"/>
          <p:cNvSpPr txBox="1"/>
          <p:nvPr/>
        </p:nvSpPr>
        <p:spPr>
          <a:xfrm>
            <a:off x="462706" y="4594374"/>
            <a:ext cx="859510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fr-FR" sz="800" baseline="30000" dirty="0">
                <a:solidFill>
                  <a:schemeClr val="accent1"/>
                </a:solidFill>
              </a:rPr>
              <a:t>2</a:t>
            </a:r>
            <a:r>
              <a:rPr lang="fr-FR" sz="800" dirty="0">
                <a:solidFill>
                  <a:schemeClr val="accent1"/>
                </a:solidFill>
              </a:rPr>
              <a:t> 268 M€ d’acquisitions nettes + 38 M€ d’investissement financiers nets </a:t>
            </a:r>
            <a:endParaRPr lang="fr-FR" sz="800" spc="-20" dirty="0">
              <a:solidFill>
                <a:schemeClr val="accent1"/>
              </a:solidFill>
            </a:endParaRPr>
          </a:p>
        </p:txBody>
      </p:sp>
      <p:sp>
        <p:nvSpPr>
          <p:cNvPr id="36" name="Footer Placeholder 2"/>
          <p:cNvSpPr txBox="1">
            <a:spLocks/>
          </p:cNvSpPr>
          <p:nvPr/>
        </p:nvSpPr>
        <p:spPr>
          <a:xfrm>
            <a:off x="4268970" y="4833728"/>
            <a:ext cx="4408305" cy="11428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*Indicateurs alternatifs de performance </a:t>
            </a:r>
          </a:p>
        </p:txBody>
      </p:sp>
      <p:sp>
        <p:nvSpPr>
          <p:cNvPr id="28" name="Date Placeholder 2"/>
          <p:cNvSpPr txBox="1">
            <a:spLocks/>
          </p:cNvSpPr>
          <p:nvPr/>
        </p:nvSpPr>
        <p:spPr>
          <a:xfrm>
            <a:off x="482880" y="4810188"/>
            <a:ext cx="3488445" cy="150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816373" rtl="0" eaLnBrk="1" latinLnBrk="0" hangingPunct="1">
              <a:defRPr sz="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08187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3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0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46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3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19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05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92" algn="l" defTabSz="81637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Assemblée Générale Mixte SODEXO SA - 23 janvier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299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WAFVALUE.{803655D6-B607-47EC-A441-149BFD39FFD5}" val="68.3%"/>
  <p:tag name="APWAFACTIVE.{803655D6-B607-47EC-A441-149BFD39FFD5}" val="true"/>
  <p:tag name="APWAFFORMAT.{803655D6-B607-47EC-A441-149BFD39FFD5}" val="0.0%"/>
  <p:tag name="APWAFVIEWTYPE.{803655D6-B607-47EC-A441-149BFD39FFD5}" val="value"/>
  <p:tag name="APWAFVALUE.{E5371AF4-2C37-441A-8266-B9C771F826CF}" val="68.3%"/>
  <p:tag name="APWAFACTIVE.{E5371AF4-2C37-441A-8266-B9C771F826CF}" val="true"/>
  <p:tag name="APWAFFORMAT.{E5371AF4-2C37-441A-8266-B9C771F826CF}" val="0.0%"/>
  <p:tag name="APWAFVIEWTYPE.{E5371AF4-2C37-441A-8266-B9C771F826CF}" val="value"/>
  <p:tag name="APWAFVALUE.{2CE75206-1B9F-402D-8BA4-85CA59FB1C3A}" val="68.3%"/>
  <p:tag name="APWAFACTIVE.{2CE75206-1B9F-402D-8BA4-85CA59FB1C3A}" val="true"/>
  <p:tag name="APWAFVIEWTYPE.{2CE75206-1B9F-402D-8BA4-85CA59FB1C3A}" val="value"/>
  <p:tag name="APWAFFORMAT.{2CE75206-1B9F-402D-8BA4-85CA59FB1C3A}" val="0.0%"/>
  <p:tag name="APWAFVALUE.{8700FC9E-ABD1-4826-8B6F-3C4B801D2DDE}" val="76.6%"/>
  <p:tag name="APWAFACTIVE.{8700FC9E-ABD1-4826-8B6F-3C4B801D2DDE}" val="true"/>
  <p:tag name="APWAFFORMAT.{8700FC9E-ABD1-4826-8B6F-3C4B801D2DDE}" val="0.0%"/>
  <p:tag name="APWAFVIEWTYPE.{8700FC9E-ABD1-4826-8B6F-3C4B801D2DDE}" val="value"/>
  <p:tag name="APWAFVALUE.{480B60B2-43F1-456E-B777-136C985E04CD}" val="78.6%"/>
  <p:tag name="APWAFACTIVE.{480B60B2-43F1-456E-B777-136C985E04CD}" val="true"/>
  <p:tag name="APWAFFORMAT.{480B60B2-43F1-456E-B777-136C985E04CD}" val="0.0%"/>
  <p:tag name="APWAFVIEWTYPE.{480B60B2-43F1-456E-B777-136C985E04CD}" val="value"/>
  <p:tag name="APWAFVALUE.{12D58B0A-4CD7-4A9A-838D-92D664533826}" val="85.3%"/>
  <p:tag name="APWAFACTIVE.{12D58B0A-4CD7-4A9A-838D-92D664533826}" val="true"/>
  <p:tag name="APWAFFORMAT.{12D58B0A-4CD7-4A9A-838D-92D664533826}" val="0.0%"/>
  <p:tag name="APWAFVIEWTYPE.{12D58B0A-4CD7-4A9A-838D-92D664533826}" val="value"/>
  <p:tag name="APWAFACTIVE.{F2B64F9C-2058-45A5-8A60-E8DC4DCB7B65}" val="true"/>
  <p:tag name="APWAFVIEWTYPE.{F2B64F9C-2058-45A5-8A60-E8DC4DCB7B65}" val="value"/>
  <p:tag name="APWAFVALUE.{BF75EB35-D113-4990-BB74-62861CF34480}" val="1.00405248938634"/>
  <p:tag name="APWAFACTIVE.{BF75EB35-D113-4990-BB74-62861CF34480}" val="true"/>
  <p:tag name="APWAFVIEWTYPE.{BF75EB35-D113-4990-BB74-62861CF34480}" val="value"/>
  <p:tag name="APWAFVALUE.{AD444C3C-6D32-48C2-B52A-3C5EF133CA89}" val="100.4%"/>
  <p:tag name="APWAFACTIVE.{AD444C3C-6D32-48C2-B52A-3C5EF133CA89}" val="true"/>
  <p:tag name="APWAFFORMAT.{AD444C3C-6D32-48C2-B52A-3C5EF133CA89}" val="0.0%"/>
  <p:tag name="APWAFVIEWTYPE.{AD444C3C-6D32-48C2-B52A-3C5EF133CA89}" val="value"/>
  <p:tag name="APWAFVALUE.{18864A3E-FE05-4D94-9E06-27EE827524F7}" val="102.3%"/>
  <p:tag name="APWAFACTIVE.{18864A3E-FE05-4D94-9E06-27EE827524F7}" val="true"/>
  <p:tag name="APWAFFORMAT.{18864A3E-FE05-4D94-9E06-27EE827524F7}" val="0.0%"/>
  <p:tag name="APWAFVIEWTYPE.{18864A3E-FE05-4D94-9E06-27EE827524F7}" val="value"/>
  <p:tag name="APWAFVALUE.{3803D45D-69E0-4056-9ACC-F81331B4FC9E}" val="94.7%"/>
  <p:tag name="APWAFACTIVE.{3803D45D-69E0-4056-9ACC-F81331B4FC9E}" val="true"/>
  <p:tag name="APWAFFORMAT.{3803D45D-69E0-4056-9ACC-F81331B4FC9E}" val="0.0%"/>
  <p:tag name="APWAFVIEWTYPE.{3803D45D-69E0-4056-9ACC-F81331B4FC9E}" val="value"/>
  <p:tag name="APWAFVALUE.{069A2380-4182-432A-8C12-70CE5CA0FA0D}" val="80.0%"/>
  <p:tag name="APWAFACTIVE.{069A2380-4182-432A-8C12-70CE5CA0FA0D}" val="true"/>
  <p:tag name="APWAFFORMAT.{069A2380-4182-432A-8C12-70CE5CA0FA0D}" val="0.0%"/>
  <p:tag name="APWAFVIEWTYPE.{069A2380-4182-432A-8C12-70CE5CA0FA0D}" val="value"/>
  <p:tag name="APWAFVALUE.{B13C79CA-E237-45EC-AB00-41115C92BFB0}" val="106,3%"/>
  <p:tag name="APWAFACTIVE.{B13C79CA-E237-45EC-AB00-41115C92BFB0}" val="true"/>
  <p:tag name="APWAFFORMAT.{B13C79CA-E237-45EC-AB00-41115C92BFB0}" val="0.0%"/>
  <p:tag name="APWAFVIEWTYPE.{B13C79CA-E237-45EC-AB00-41115C92BFB0}" val="value"/>
  <p:tag name="APWAFVALUE.{5425AC48-F2A1-4F50-9942-9E702C9180F1}" val="55,1%"/>
  <p:tag name="APWAFACTIVE.{5425AC48-F2A1-4F50-9942-9E702C9180F1}" val="true"/>
  <p:tag name="APWAFFORMAT.{5425AC48-F2A1-4F50-9942-9E702C9180F1}" val="0.0%"/>
  <p:tag name="APWAFVIEWTYPE.{5425AC48-F2A1-4F50-9942-9E702C9180F1}" val="val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WAFVALUE.{6250F8CD-C42C-4D79-A8E4-D2E4E6EB5C9C}" val="-2.6%"/>
  <p:tag name="APWAFACTIVE.{6250F8CD-C42C-4D79-A8E4-D2E4E6EB5C9C}" val="true"/>
  <p:tag name="APWAFFORMAT.{6250F8CD-C42C-4D79-A8E4-D2E4E6EB5C9C}" val="0.0%"/>
  <p:tag name="APWAFVIEWTYPE.{6250F8CD-C42C-4D79-A8E4-D2E4E6EB5C9C}" val="value"/>
  <p:tag name="APWAFVALUE.{FD697923-E3D4-49FF-B8D4-DC70398ADA95}" val="-2.6%"/>
  <p:tag name="APWAFACTIVE.{FD697923-E3D4-49FF-B8D4-DC70398ADA95}" val="true"/>
  <p:tag name="APWAFFORMAT.{FD697923-E3D4-49FF-B8D4-DC70398ADA95}" val="0.0%"/>
  <p:tag name="APWAFVIEWTYPE.{FD697923-E3D4-49FF-B8D4-DC70398ADA95}" val="value"/>
  <p:tag name="APWAFVALUE.{7E1224FD-39BD-475A-A3B2-24476D371661}" val="0.1%"/>
  <p:tag name="APWAFACTIVE.{7E1224FD-39BD-475A-A3B2-24476D371661}" val="true"/>
  <p:tag name="APWAFFORMAT.{7E1224FD-39BD-475A-A3B2-24476D371661}" val="0.0%"/>
  <p:tag name="APWAFVIEWTYPE.{7E1224FD-39BD-475A-A3B2-24476D371661}" val="value"/>
  <p:tag name="APWAFVALUE.{8C4A63A6-13B2-43DB-8C21-5AF5539345F2}" val="1.6%"/>
  <p:tag name="APWAFACTIVE.{8C4A63A6-13B2-43DB-8C21-5AF5539345F2}" val="true"/>
  <p:tag name="APWAFFORMAT.{8C4A63A6-13B2-43DB-8C21-5AF5539345F2}" val="0.0%"/>
  <p:tag name="APWAFVIEWTYPE.{8C4A63A6-13B2-43DB-8C21-5AF5539345F2}" val="value"/>
  <p:tag name="APWAFVALUE.{D8CBB02E-EB60-4AAE-8C87-E2AB70722D74}" val="9.1%"/>
  <p:tag name="APWAFACTIVE.{D8CBB02E-EB60-4AAE-8C87-E2AB70722D74}" val="true"/>
  <p:tag name="APWAFFORMAT.{D8CBB02E-EB60-4AAE-8C87-E2AB70722D74}" val="0.0%"/>
  <p:tag name="APWAFVIEWTYPE.{D8CBB02E-EB60-4AAE-8C87-E2AB70722D74}" val="value"/>
  <p:tag name="APWAFACTIVE.{8CB70C8A-CB05-4E03-90CD-48B822FD8B71}" val="true"/>
  <p:tag name="APWAFVIEWTYPE.{8CB70C8A-CB05-4E03-90CD-48B822FD8B71}" val="value"/>
  <p:tag name="APWAFVALUE.{69EBAA3F-03F8-4F94-ACF3-DE96896E51A7}" val="0.362771588941156"/>
  <p:tag name="APWAFACTIVE.{69EBAA3F-03F8-4F94-ACF3-DE96896E51A7}" val="true"/>
  <p:tag name="APWAFVIEWTYPE.{69EBAA3F-03F8-4F94-ACF3-DE96896E51A7}" val="value"/>
  <p:tag name="APWAFVALUE.{FC8DDB78-4A05-4C2C-9CD5-68F213174A2E}" val="36.3%"/>
  <p:tag name="APWAFACTIVE.{FC8DDB78-4A05-4C2C-9CD5-68F213174A2E}" val="true"/>
  <p:tag name="APWAFFORMAT.{FC8DDB78-4A05-4C2C-9CD5-68F213174A2E}" val="0.0%"/>
  <p:tag name="APWAFVIEWTYPE.{FC8DDB78-4A05-4C2C-9CD5-68F213174A2E}" val="value"/>
  <p:tag name="APWAFVALUE.{795A70A3-994D-403D-9C82-2AF690A67100}" val="0.4"/>
  <p:tag name="APWAFACTIVE.{795A70A3-994D-403D-9C82-2AF690A67100}" val="true"/>
  <p:tag name="APWAFFORMAT.{795A70A3-994D-403D-9C82-2AF690A67100}" val="0.0"/>
  <p:tag name="APWAFVIEWTYPE.{795A70A3-994D-403D-9C82-2AF690A67100}" val="value"/>
  <p:tag name="APWAFVALUE.{5BEF90F7-4286-42EC-A5B1-5C7E7F09A693}" val="39.1%"/>
  <p:tag name="APWAFACTIVE.{5BEF90F7-4286-42EC-A5B1-5C7E7F09A693}" val="true"/>
  <p:tag name="APWAFFORMAT.{5BEF90F7-4286-42EC-A5B1-5C7E7F09A693}" val="0.0%"/>
  <p:tag name="APWAFVIEWTYPE.{5BEF90F7-4286-42EC-A5B1-5C7E7F09A693}" val="value"/>
  <p:tag name="APWAFVALUE.{E226A8BF-2646-421E-B989-9330EBCE7105}" val="56.3%"/>
  <p:tag name="APWAFACTIVE.{E226A8BF-2646-421E-B989-9330EBCE7105}" val="true"/>
  <p:tag name="APWAFFORMAT.{E226A8BF-2646-421E-B989-9330EBCE7105}" val="0.0%"/>
  <p:tag name="APWAFVIEWTYPE.{E226A8BF-2646-421E-B989-9330EBCE7105}" val="value"/>
  <p:tag name="APWAFVALUE.{23922CDC-DF1A-4E36-812E-921C2304C83F}" val="40.1%"/>
  <p:tag name="APWAFACTIVE.{23922CDC-DF1A-4E36-812E-921C2304C83F}" val="true"/>
  <p:tag name="APWAFFORMAT.{23922CDC-DF1A-4E36-812E-921C2304C83F}" val="0.0%"/>
  <p:tag name="APWAFVIEWTYPE.{23922CDC-DF1A-4E36-812E-921C2304C83F}" val="value"/>
  <p:tag name="APWAFVALUE.{8E2DEC1C-16FD-428C-A586-5A00AA5D1129}" val="76,0%"/>
  <p:tag name="APWAFACTIVE.{8E2DEC1C-16FD-428C-A586-5A00AA5D1129}" val="true"/>
  <p:tag name="APWAFFORMAT.{8E2DEC1C-16FD-428C-A586-5A00AA5D1129}" val="0.0%"/>
  <p:tag name="APWAFVIEWTYPE.{8E2DEC1C-16FD-428C-A586-5A00AA5D1129}" val="value"/>
  <p:tag name="APWAFVALUE.{659EB90D-04C2-44C7-88F0-19F8DAE4B9C9}" val="49,6%"/>
  <p:tag name="APWAFACTIVE.{659EB90D-04C2-44C7-88F0-19F8DAE4B9C9}" val="true"/>
  <p:tag name="APWAFFORMAT.{659EB90D-04C2-44C7-88F0-19F8DAE4B9C9}" val="0.0%"/>
  <p:tag name="APWAFVIEWTYPE.{659EB90D-04C2-44C7-88F0-19F8DAE4B9C9}" val="value"/>
</p:tagLst>
</file>

<file path=ppt/theme/theme1.xml><?xml version="1.0" encoding="utf-8"?>
<a:theme xmlns:a="http://schemas.openxmlformats.org/drawingml/2006/main" name="1_Sodexo PowerPoint Template 59 square grid">
  <a:themeElements>
    <a:clrScheme name="Personnalisé 2">
      <a:dk1>
        <a:srgbClr val="000000"/>
      </a:dk1>
      <a:lt1>
        <a:srgbClr val="FFFFFF"/>
      </a:lt1>
      <a:dk2>
        <a:srgbClr val="7F7F7F"/>
      </a:dk2>
      <a:lt2>
        <a:srgbClr val="D3D0C9"/>
      </a:lt2>
      <a:accent1>
        <a:srgbClr val="2A295C"/>
      </a:accent1>
      <a:accent2>
        <a:srgbClr val="FF0000"/>
      </a:accent2>
      <a:accent3>
        <a:srgbClr val="8282DC"/>
      </a:accent3>
      <a:accent4>
        <a:srgbClr val="D2DC28"/>
      </a:accent4>
      <a:accent5>
        <a:srgbClr val="CC1480"/>
      </a:accent5>
      <a:accent6>
        <a:srgbClr val="FF9673"/>
      </a:accent6>
      <a:hlink>
        <a:srgbClr val="8282DC"/>
      </a:hlink>
      <a:folHlink>
        <a:srgbClr val="3CDCC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dexo PowerPoint Template 59 square grid.potx" id="{CC8C6412-3815-48A0-9F75-F29D745FC429}" vid="{71719F88-05E4-43AB-841A-663A8C62B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28862</TotalTime>
  <Words>3440</Words>
  <Application>Microsoft Office PowerPoint</Application>
  <PresentationFormat>Affichage à l'écran (16:9)</PresentationFormat>
  <Paragraphs>930</Paragraphs>
  <Slides>72</Slides>
  <Notes>32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72</vt:i4>
      </vt:variant>
    </vt:vector>
  </HeadingPairs>
  <TitlesOfParts>
    <vt:vector size="80" baseType="lpstr">
      <vt:lpstr>Arial Unicode MS</vt:lpstr>
      <vt:lpstr>ＭＳ Ｐゴシック</vt:lpstr>
      <vt:lpstr>Arial</vt:lpstr>
      <vt:lpstr>Calibri</vt:lpstr>
      <vt:lpstr>Symbol</vt:lpstr>
      <vt:lpstr>Wingdings</vt:lpstr>
      <vt:lpstr>Wingdings 3</vt:lpstr>
      <vt:lpstr>1_Sodexo PowerPoint Template 59 square grid</vt:lpstr>
      <vt:lpstr>Présentation PowerPoint</vt:lpstr>
      <vt:lpstr>Sommaire</vt:lpstr>
      <vt:lpstr>Constitution du Bureau</vt:lpstr>
      <vt:lpstr>Constitution du Bureau</vt:lpstr>
      <vt:lpstr>Sont également présents</vt:lpstr>
      <vt:lpstr>Message de la Présidente du Conseil D’ADMINISTRATION</vt:lpstr>
      <vt:lpstr>Message du directeur général  </vt:lpstr>
      <vt:lpstr>Présentation des résultats 2016-2017</vt:lpstr>
      <vt:lpstr>MESSAGES CLÉS</vt:lpstr>
      <vt:lpstr>Accélération DES ACQUISITIONS</vt:lpstr>
      <vt:lpstr>Accélération DES ACQUISITIONS</vt:lpstr>
      <vt:lpstr>Compte de résultat</vt:lpstr>
      <vt:lpstr>Croissance interne</vt:lpstr>
      <vt:lpstr>amélioration de la performance opérationnelle</vt:lpstr>
      <vt:lpstr>PLAN d’ADAPTATION en bonne VOIE</vt:lpstr>
      <vt:lpstr>Services sur site - EXERCICE 2016-2017</vt:lpstr>
      <vt:lpstr>Présentation PowerPoint</vt:lpstr>
      <vt:lpstr>La croissance du bnpa amplifiée  par les rachats d’actions</vt:lpstr>
      <vt:lpstr>Retour à UN TAUX DE cash conversion Supérieur à 100 % </vt:lpstr>
      <vt:lpstr>FORTES liquidités générées par les opérations  et un bilan solide </vt:lpstr>
      <vt:lpstr>Présentation PowerPoint</vt:lpstr>
      <vt:lpstr>Performance boursière de l’action</vt:lpstr>
      <vt:lpstr>Performance boursière de l’action</vt:lpstr>
      <vt:lpstr>Répartition du capital et droits de vote</vt:lpstr>
      <vt:lpstr>objectifs pour l’exercice 2017-2018</vt:lpstr>
      <vt:lpstr>objectifs à MOYEN TERME</vt:lpstr>
      <vt:lpstr>GOUVERNEMENT d’entreprise</vt:lpstr>
      <vt:lpstr>Présentation du travail du comité des rémunérations</vt:lpstr>
      <vt:lpstr>Politique de rémunération  des Dirigeants mandataires sociaux</vt:lpstr>
      <vt:lpstr>Politique de rémunération</vt:lpstr>
      <vt:lpstr>Politique de rémunération</vt:lpstr>
      <vt:lpstr>Politique de rémunération Directeur Général Exercice 2017-2018</vt:lpstr>
      <vt:lpstr>Politique de rémunération Directeur Général</vt:lpstr>
      <vt:lpstr>Politique de rémunération Directeur Général  (Denis Machuel)</vt:lpstr>
      <vt:lpstr>Rémunération de Sophie Bellon</vt:lpstr>
      <vt:lpstr>Rémunération de Michel Landel</vt:lpstr>
      <vt:lpstr>Actions de performance attribuées à michel landel le 20 avril 2017</vt:lpstr>
      <vt:lpstr>Engagement de non-concurrence de michel landel</vt:lpstr>
      <vt:lpstr>Présentation de denis machuel</vt:lpstr>
      <vt:lpstr>Rapport des commissaires aux comptes</vt:lpstr>
      <vt:lpstr>Rapports sur les comptes consolidés  et sur les comptes annuels</vt:lpstr>
      <vt:lpstr>Rapports sur les comptes consolidés  et sur les comptes annuels</vt:lpstr>
      <vt:lpstr>Rapport Spécial sur les conventions  et engagements réglementés</vt:lpstr>
      <vt:lpstr>Rapport Spécial sur les conventions  et engagements réglementés</vt:lpstr>
      <vt:lpstr>RAPPORT SUR LE RAPPORT DE LA PRÉSIDENTE  DU CONSEIL D’ADMINISTRATION*</vt:lpstr>
      <vt:lpstr>RAPPORTS Spéciaux sur des résolutions soumises  à votre assemblée générale extraordinaire</vt:lpstr>
      <vt:lpstr>Questions / Réponses</vt:lpstr>
      <vt:lpstr>Présentation PowerPoint</vt:lpstr>
      <vt:lpstr>Vote des résolutions</vt:lpstr>
      <vt:lpstr>1ère résolution</vt:lpstr>
      <vt:lpstr>2e résolution</vt:lpstr>
      <vt:lpstr>3e résolution</vt:lpstr>
      <vt:lpstr>4e résolution</vt:lpstr>
      <vt:lpstr>5e résolution</vt:lpstr>
      <vt:lpstr>6e résolution</vt:lpstr>
      <vt:lpstr>7e résolution</vt:lpstr>
      <vt:lpstr>8e résolution</vt:lpstr>
      <vt:lpstr>9e résolution</vt:lpstr>
      <vt:lpstr>10e résolution</vt:lpstr>
      <vt:lpstr>11e résolution</vt:lpstr>
      <vt:lpstr>12e résolution</vt:lpstr>
      <vt:lpstr>13e résolution</vt:lpstr>
      <vt:lpstr>14e résolution</vt:lpstr>
      <vt:lpstr>15e résolution</vt:lpstr>
      <vt:lpstr>16e résolution</vt:lpstr>
      <vt:lpstr>17e résolution</vt:lpstr>
      <vt:lpstr>18e résolution</vt:lpstr>
      <vt:lpstr>19e résolution</vt:lpstr>
      <vt:lpstr>20e résolution</vt:lpstr>
      <vt:lpstr>21e résolution</vt:lpstr>
      <vt:lpstr>22e résolution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Sodexo</dc:creator>
  <cp:lastModifiedBy>JAMALI Sarah</cp:lastModifiedBy>
  <cp:revision>1842</cp:revision>
  <cp:lastPrinted>2018-01-10T14:10:20Z</cp:lastPrinted>
  <dcterms:created xsi:type="dcterms:W3CDTF">2016-11-29T03:31:59Z</dcterms:created>
  <dcterms:modified xsi:type="dcterms:W3CDTF">2018-01-22T14:49:13Z</dcterms:modified>
</cp:coreProperties>
</file>